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6"/>
  </p:notesMasterIdLst>
  <p:sldIdLst>
    <p:sldId id="256" r:id="rId2"/>
    <p:sldId id="289" r:id="rId3"/>
    <p:sldId id="284" r:id="rId4"/>
    <p:sldId id="285" r:id="rId5"/>
    <p:sldId id="293" r:id="rId6"/>
    <p:sldId id="257" r:id="rId7"/>
    <p:sldId id="259" r:id="rId8"/>
    <p:sldId id="301" r:id="rId9"/>
    <p:sldId id="302" r:id="rId10"/>
    <p:sldId id="303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94" r:id="rId31"/>
    <p:sldId id="298" r:id="rId32"/>
    <p:sldId id="299" r:id="rId33"/>
    <p:sldId id="300" r:id="rId34"/>
    <p:sldId id="286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3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93CFB-9D0D-469D-ADF3-C6BDC95C168C}" type="datetimeFigureOut">
              <a:rPr lang="ru-RU" smtClean="0"/>
              <a:t>28.01.2020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095CCD-5D5E-4A9A-A64B-0FE25C70CE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68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095CCD-5D5E-4A9A-A64B-0FE25C70CE9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96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0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1AA5-102A-4BD4-97E3-36EEEE749D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22389-2D6E-4FC0-865E-3967203E3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1EE72-848D-4EF2-A067-4798DBF04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F19B9-D1C4-4574-A339-CFE7B0ED4B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70556-5F90-48D0-B818-261739BAB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CB625-17DC-4AC6-8778-89A8F08B6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573ED-F9F1-42F8-A9B0-722CEECC2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61C5F-C4C1-4E29-B1C7-DC79C26323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AF43-C3B5-44D9-A050-DA4520902A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0E63E-FA13-4811-BC3A-3504CC084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46AED-340E-4D9D-B67F-56D686BFB0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048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C3B0D94A-99C0-4C06-AB66-A30E307123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cool-pictures.ucoz.ru/_ph/59/2/398494418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osmosmotion.org/images/archive/110307_EarthlitMoon_b.jp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0/02/Sierpinski_triangle_(RGB).jp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ru.androlib.com/appscreenmax/injtp.u.cs.pn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fc00.deviantart.net/fs71/i/2010/027/f/2/Finding_Neverland_by_Nariscuss.jp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wpclipart.com/holiday/Hanukkah/jewish6.jp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xrest.ru/images/collection/00213/233/original.jp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1.i.ua/prikol/pic/8/7/620178_595791.jpg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starlanterns.net/shop/images/hlplp-pink-round-paper-lantern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yandex.ru/yandsearch?text=%D1%84%D0%BE%D1%82%D0%BE%20%D0%BB%D0%BE%D0%BC%D0%BE%D0%BD%D0%BE%D1%81%D0%BE%D0%B2%D0%B0%20%D0%BC.%D0%B2&amp;rpt=simage&amp;p=13&amp;img_url=perunica.ru/uploads/posts/2011-02/1297022976_lomonosov.jpg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miranimashek.com/photo/23-0-14654" TargetMode="External"/><Relationship Id="rId2" Type="http://schemas.openxmlformats.org/officeDocument/2006/relationships/hyperlink" Target="http://ru.androlib.com/appscreenmax/injtp.u.cs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erunica.ru/uploads/posts/2011-02/1297022976_lomonosov.jpg" TargetMode="External"/><Relationship Id="rId5" Type="http://schemas.openxmlformats.org/officeDocument/2006/relationships/hyperlink" Target="http://www.new-numerology.ru/osnovi.htm" TargetMode="External"/><Relationship Id="rId4" Type="http://schemas.openxmlformats.org/officeDocument/2006/relationships/hyperlink" Target="http://www.new-numerology.ru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3429000"/>
            <a:ext cx="7272337" cy="257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ru-RU" sz="1800" dirty="0" smtClean="0"/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Работу выполнила 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ученица 7  класса Кузнецова А.</a:t>
            </a: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sz="2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Руководитель:Юмаева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В.В.</a:t>
            </a:r>
            <a:endParaRPr lang="ru-RU" sz="1800" dirty="0" smtClean="0">
              <a:solidFill>
                <a:srgbClr val="7030A0"/>
              </a:solidFill>
            </a:endParaRPr>
          </a:p>
        </p:txBody>
      </p:sp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785813" y="1285875"/>
            <a:ext cx="7027862" cy="2928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801"/>
              </a:avLst>
            </a:prstTxWarp>
          </a:bodyPr>
          <a:lstStyle/>
          <a:p>
            <a:pPr algn="ctr"/>
            <a:r>
              <a:rPr lang="ru-RU" sz="3300" i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Числа в </a:t>
            </a:r>
            <a:r>
              <a:rPr lang="ru-RU" sz="3300" i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судьбе человека</a:t>
            </a:r>
            <a:endParaRPr lang="ru-RU" sz="3300" i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Monotype Corsiva"/>
            </a:endParaRPr>
          </a:p>
        </p:txBody>
      </p:sp>
      <p:sp>
        <p:nvSpPr>
          <p:cNvPr id="5124" name="WordArt 5"/>
          <p:cNvSpPr>
            <a:spLocks noChangeArrowheads="1" noChangeShapeType="1" noTextEdit="1"/>
          </p:cNvSpPr>
          <p:nvPr/>
        </p:nvSpPr>
        <p:spPr bwMode="auto">
          <a:xfrm>
            <a:off x="5076825" y="260350"/>
            <a:ext cx="3657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hlink"/>
              </a:solidFill>
              <a:latin typeface="Garamo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324544" y="0"/>
            <a:ext cx="781744" cy="141763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1268407"/>
              </p:ext>
            </p:extLst>
          </p:nvPr>
        </p:nvGraphicFramePr>
        <p:xfrm>
          <a:off x="323528" y="836712"/>
          <a:ext cx="7848874" cy="57309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8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0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87769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 </a:t>
                      </a:r>
                      <a:r>
                        <a:rPr lang="ru-RU" sz="1600" kern="150" dirty="0" smtClean="0">
                          <a:effectLst/>
                        </a:rPr>
                        <a:t>№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Ф.И.О.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число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месяц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Год рождения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1сумма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2сумма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04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Алла Пугачёва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04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1949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225" marR="422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Юрий Гагарин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09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1934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29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11             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3.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Валентина Терешкова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1937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29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11             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4.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Александр Пушкин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1799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12             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5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Анджелика Варум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05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1969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56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11             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6.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Максим Галкин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1976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 11             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04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7.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Майкл Джексон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1958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60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  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8.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Филипп Киркоров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30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1967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30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  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9.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Юлия Чичерина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07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1978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40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  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10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Михаил Лермонтов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10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1814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41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  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045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11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Сергей Жуков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1976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  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57113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12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Михаил Ломоносов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19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11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1711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40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  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69" marR="3169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25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43188"/>
            <a:ext cx="8229600" cy="34528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Число Сущности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наделяет его обладателя такими качествами как активность, стремление к лидерству, терпеливость. </a:t>
            </a:r>
          </a:p>
        </p:txBody>
      </p:sp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3708400" y="476250"/>
            <a:ext cx="1800225" cy="687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28875"/>
            <a:ext cx="8229600" cy="3667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Человеку с числом Сущности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свойственны мягкость, тактичность, бесконфликтность. Его жизнь течет размеренно, циклично, все ситуации рано или поздно повторяются, с определенными промежутками времени. </a:t>
            </a:r>
          </a:p>
        </p:txBody>
      </p:sp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3708400" y="620713"/>
            <a:ext cx="2016125" cy="687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10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 людей с числом Сущности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очень большой потенциал. Они никогда не упустят своего, живут сегодняшним днем, берутся только за те дела, которые принесут большую выгоду, не растрачивая свои силы на мелочи. </a:t>
            </a:r>
          </a:p>
        </p:txBody>
      </p:sp>
      <p:sp>
        <p:nvSpPr>
          <p:cNvPr id="14339" name="WordArt 6"/>
          <p:cNvSpPr>
            <a:spLocks noChangeArrowheads="1" noChangeShapeType="1" noTextEdit="1"/>
          </p:cNvSpPr>
          <p:nvPr/>
        </p:nvSpPr>
        <p:spPr bwMode="auto">
          <a:xfrm>
            <a:off x="3635375" y="476250"/>
            <a:ext cx="1728788" cy="758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00250"/>
            <a:ext cx="8229600" cy="4095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Число Сущности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сулит его обладателям стабильную, дисциплинированную жизнь, главной миссией которой, они считают выработку у себя чувства справедливости и накопление опыта. Эти люди очень честны и надежны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/>
          </a:p>
        </p:txBody>
      </p:sp>
      <p:sp>
        <p:nvSpPr>
          <p:cNvPr id="15363" name="WordArt 6"/>
          <p:cNvSpPr>
            <a:spLocks noChangeArrowheads="1" noChangeShapeType="1" noTextEdit="1"/>
          </p:cNvSpPr>
          <p:nvPr/>
        </p:nvSpPr>
        <p:spPr bwMode="auto">
          <a:xfrm>
            <a:off x="3708400" y="549275"/>
            <a:ext cx="1800225" cy="687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25"/>
            <a:ext cx="8229600" cy="3952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Человек с числом Сущности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легко приспосабливается к любым обстоятельствам и условиям, спонтанно загорается новыми идеями или занятиями. К любому делу они подходят с жизнерадостностью, находчивостью и фантазией. Отличительные черты таких людей – креативность, неординарность, энтузиазм и подвижность</a:t>
            </a:r>
            <a:r>
              <a:rPr lang="ru-RU" sz="2800" dirty="0" smtClean="0"/>
              <a:t>. </a:t>
            </a:r>
          </a:p>
        </p:txBody>
      </p:sp>
      <p:sp>
        <p:nvSpPr>
          <p:cNvPr id="16387" name="WordArt 5"/>
          <p:cNvSpPr>
            <a:spLocks noChangeArrowheads="1" noChangeShapeType="1" noTextEdit="1"/>
          </p:cNvSpPr>
          <p:nvPr/>
        </p:nvSpPr>
        <p:spPr bwMode="auto">
          <a:xfrm>
            <a:off x="3635375" y="620713"/>
            <a:ext cx="1943100" cy="614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71750"/>
            <a:ext cx="8229600" cy="3524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Люди, родившиеся с числом Сущности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очень честолюбивы, они стремятся сделать себя сами, доказать окружающим свою значимость. </a:t>
            </a:r>
          </a:p>
        </p:txBody>
      </p:sp>
      <p:sp>
        <p:nvSpPr>
          <p:cNvPr id="17411" name="WordArt 5"/>
          <p:cNvSpPr>
            <a:spLocks noChangeArrowheads="1" noChangeShapeType="1" noTextEdit="1"/>
          </p:cNvSpPr>
          <p:nvPr/>
        </p:nvSpPr>
        <p:spPr bwMode="auto">
          <a:xfrm>
            <a:off x="3708400" y="476250"/>
            <a:ext cx="1800225" cy="687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4563"/>
            <a:ext cx="8229600" cy="38814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Число Сущности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наделяет человека творческими способностями, легким отношением к жизни и сильной интуицией, которая дает им возможность не задумываться о многих вещах, а просто следовать зову сердца. Среди них много ораторов, художников, дизайнеров. </a:t>
            </a:r>
          </a:p>
        </p:txBody>
      </p:sp>
      <p:sp>
        <p:nvSpPr>
          <p:cNvPr id="18435" name="WordArt 5"/>
          <p:cNvSpPr>
            <a:spLocks noChangeArrowheads="1" noChangeShapeType="1" noTextEdit="1"/>
          </p:cNvSpPr>
          <p:nvPr/>
        </p:nvSpPr>
        <p:spPr bwMode="auto">
          <a:xfrm>
            <a:off x="3924300" y="549275"/>
            <a:ext cx="1584325" cy="627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43125"/>
            <a:ext cx="8229600" cy="3952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Жизнь этих людей наполнена беспокойством и спонтанностью. Им присущ сильный характер и неистовая сила воли, для них не существует слова «невозможно». </a:t>
            </a:r>
          </a:p>
        </p:txBody>
      </p:sp>
      <p:sp>
        <p:nvSpPr>
          <p:cNvPr id="19459" name="WordArt 6"/>
          <p:cNvSpPr>
            <a:spLocks noChangeArrowheads="1" noChangeShapeType="1" noTextEdit="1"/>
          </p:cNvSpPr>
          <p:nvPr/>
        </p:nvSpPr>
        <p:spPr bwMode="auto">
          <a:xfrm>
            <a:off x="3708400" y="549275"/>
            <a:ext cx="1728788" cy="758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71688"/>
            <a:ext cx="8229600" cy="4024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Главной миссией в жизни людей с числом Сущности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спасение и помощь другим людям. Человек с числом 9 наделен хорошим интеллектом, но ему необходима профессия, связанная с духовными ценностями, экономика или финансы противопоказаны этим людям.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dirty="0" smtClean="0"/>
          </a:p>
        </p:txBody>
      </p:sp>
      <p:sp>
        <p:nvSpPr>
          <p:cNvPr id="20483" name="WordArt 5"/>
          <p:cNvSpPr>
            <a:spLocks noChangeArrowheads="1" noChangeShapeType="1" noTextEdit="1"/>
          </p:cNvSpPr>
          <p:nvPr/>
        </p:nvSpPr>
        <p:spPr bwMode="auto">
          <a:xfrm>
            <a:off x="3779838" y="476250"/>
            <a:ext cx="1800225" cy="687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Цель проекта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i="1" dirty="0" smtClean="0"/>
              <a:t>   </a:t>
            </a:r>
            <a:r>
              <a:rPr lang="ru-RU" sz="2800" dirty="0" smtClean="0"/>
              <a:t>Исследовательская работа</a:t>
            </a:r>
            <a:r>
              <a:rPr lang="en-US" sz="2800" dirty="0" smtClean="0"/>
              <a:t> "</a:t>
            </a:r>
            <a:r>
              <a:rPr lang="en-US" sz="2800" b="1" dirty="0" err="1" smtClean="0"/>
              <a:t>Числа</a:t>
            </a:r>
            <a:r>
              <a:rPr lang="en-US" sz="2800" b="1" dirty="0" smtClean="0"/>
              <a:t> </a:t>
            </a:r>
            <a:r>
              <a:rPr lang="ru-RU" sz="2800" b="1" dirty="0" smtClean="0"/>
              <a:t>в судьбе человека</a:t>
            </a:r>
            <a:r>
              <a:rPr lang="en-US" sz="2800" b="1" dirty="0" smtClean="0"/>
              <a:t>" </a:t>
            </a:r>
            <a:r>
              <a:rPr lang="en-US" sz="2800" dirty="0" err="1" smtClean="0"/>
              <a:t>направлен</a:t>
            </a:r>
            <a:r>
              <a:rPr lang="ru-RU" sz="2800" dirty="0" smtClean="0"/>
              <a:t>а</a:t>
            </a:r>
            <a:r>
              <a:rPr lang="en-US" sz="2800" dirty="0" smtClean="0"/>
              <a:t> </a:t>
            </a:r>
            <a:r>
              <a:rPr lang="en-US" sz="2800" dirty="0" err="1" smtClean="0"/>
              <a:t>на</a:t>
            </a:r>
            <a:r>
              <a:rPr lang="en-US" sz="2800" dirty="0" smtClean="0"/>
              <a:t> </a:t>
            </a:r>
            <a:r>
              <a:rPr lang="en-US" sz="2800" dirty="0" err="1" smtClean="0"/>
              <a:t>изучение</a:t>
            </a:r>
            <a:r>
              <a:rPr lang="en-US" sz="2800" dirty="0" smtClean="0"/>
              <a:t> </a:t>
            </a:r>
            <a:r>
              <a:rPr lang="en-US" sz="2800" dirty="0" err="1" smtClean="0"/>
              <a:t>чисел</a:t>
            </a:r>
            <a:r>
              <a:rPr lang="en-US" sz="2800" dirty="0" smtClean="0"/>
              <a:t>. </a:t>
            </a: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</a:t>
            </a:r>
            <a:r>
              <a:rPr lang="ru-RU" sz="2800" b="1" dirty="0" smtClean="0"/>
              <a:t>  </a:t>
            </a:r>
            <a:r>
              <a:rPr lang="en-US" sz="2800" b="1" dirty="0" err="1" smtClean="0"/>
              <a:t>Цель</a:t>
            </a:r>
            <a:r>
              <a:rPr lang="ru-RU" sz="2800" b="1" dirty="0" smtClean="0"/>
              <a:t>:</a:t>
            </a:r>
            <a:r>
              <a:rPr lang="en-US" sz="2800" b="1" dirty="0" smtClean="0"/>
              <a:t> </a:t>
            </a:r>
            <a:r>
              <a:rPr lang="en-US" sz="2800" dirty="0" err="1" smtClean="0"/>
              <a:t>формирование</a:t>
            </a:r>
            <a:r>
              <a:rPr lang="en-US" sz="2800" dirty="0" smtClean="0"/>
              <a:t> </a:t>
            </a:r>
            <a:r>
              <a:rPr lang="en-US" sz="2800" dirty="0" err="1" smtClean="0"/>
              <a:t>интереса</a:t>
            </a:r>
            <a:r>
              <a:rPr lang="en-US" sz="2800" dirty="0" smtClean="0"/>
              <a:t> </a:t>
            </a:r>
            <a:r>
              <a:rPr lang="en-US" sz="2800" dirty="0" err="1" smtClean="0"/>
              <a:t>учащихся</a:t>
            </a:r>
            <a:r>
              <a:rPr lang="en-US" sz="2800" dirty="0" smtClean="0"/>
              <a:t> к </a:t>
            </a:r>
            <a:r>
              <a:rPr lang="en-US" sz="2800" dirty="0" err="1" smtClean="0"/>
              <a:t>математике</a:t>
            </a:r>
            <a:r>
              <a:rPr lang="ru-RU" sz="2800" dirty="0" smtClean="0"/>
              <a:t> и </a:t>
            </a:r>
            <a:r>
              <a:rPr lang="en-US" sz="2800" dirty="0" err="1" smtClean="0"/>
              <a:t>истории</a:t>
            </a:r>
            <a:r>
              <a:rPr lang="ru-RU" sz="2800" dirty="0" smtClean="0"/>
              <a:t>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b="1" dirty="0" smtClean="0"/>
              <a:t>    Задачи: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- </a:t>
            </a:r>
            <a:r>
              <a:rPr lang="en-US" sz="2800" dirty="0" err="1" smtClean="0"/>
              <a:t>расшир</a:t>
            </a:r>
            <a:r>
              <a:rPr lang="ru-RU" sz="2800" dirty="0" err="1" smtClean="0"/>
              <a:t>ить</a:t>
            </a:r>
            <a:r>
              <a:rPr lang="ru-RU" sz="2800" dirty="0" smtClean="0"/>
              <a:t> </a:t>
            </a:r>
            <a:r>
              <a:rPr lang="en-US" sz="2800" dirty="0" err="1" smtClean="0"/>
              <a:t>знани</a:t>
            </a:r>
            <a:r>
              <a:rPr lang="ru-RU" sz="2800" dirty="0" smtClean="0"/>
              <a:t>я</a:t>
            </a:r>
            <a:r>
              <a:rPr lang="en-US" sz="2800" dirty="0" smtClean="0"/>
              <a:t> о </a:t>
            </a:r>
            <a:r>
              <a:rPr lang="en-US" sz="2800" dirty="0" err="1" smtClean="0"/>
              <a:t>числе</a:t>
            </a:r>
            <a:r>
              <a:rPr lang="en-US" sz="2800" dirty="0" smtClean="0"/>
              <a:t> с </a:t>
            </a:r>
            <a:r>
              <a:rPr lang="en-US" sz="2800" dirty="0" err="1" smtClean="0"/>
              <a:t>позиции</a:t>
            </a:r>
            <a:r>
              <a:rPr lang="en-US" sz="2800" dirty="0" smtClean="0"/>
              <a:t> </a:t>
            </a:r>
            <a:r>
              <a:rPr lang="en-US" sz="2800" dirty="0" err="1" smtClean="0"/>
              <a:t>данных</a:t>
            </a:r>
            <a:r>
              <a:rPr lang="en-US" sz="2800" dirty="0" smtClean="0"/>
              <a:t> </a:t>
            </a:r>
            <a:r>
              <a:rPr lang="en-US" sz="2800" dirty="0" err="1" smtClean="0"/>
              <a:t>предметов</a:t>
            </a:r>
            <a:r>
              <a:rPr lang="ru-RU" sz="2800" dirty="0" smtClean="0"/>
              <a:t>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- научить вычислять числа сущности и числа талисманы.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altLang="ko-KR" sz="1600" dirty="0" smtClean="0"/>
              <a:t>      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Не только числа, но и </a:t>
            </a:r>
            <a:r>
              <a:rPr lang="ru-RU" altLang="ko-KR" sz="1800" b="1" dirty="0" smtClean="0">
                <a:latin typeface="Times New Roman" pitchFamily="18" charset="0"/>
                <a:cs typeface="Times New Roman" pitchFamily="18" charset="0"/>
              </a:rPr>
              <a:t>буквы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 или звуковые символы действуют совместно с числами и обязательно оказывают влияние на человека. </a:t>
            </a:r>
            <a:r>
              <a:rPr lang="ru-RU" altLang="ko-KR" sz="1800" b="1" dirty="0" smtClean="0">
                <a:latin typeface="Times New Roman" pitchFamily="18" charset="0"/>
                <a:cs typeface="Times New Roman" pitchFamily="18" charset="0"/>
              </a:rPr>
              <a:t>Имя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 и его </a:t>
            </a:r>
            <a:r>
              <a:rPr lang="ru-RU" altLang="ko-KR" sz="1800" b="1" dirty="0" smtClean="0">
                <a:latin typeface="Times New Roman" pitchFamily="18" charset="0"/>
                <a:cs typeface="Times New Roman" pitchFamily="18" charset="0"/>
              </a:rPr>
              <a:t>носитель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 влияют </a:t>
            </a:r>
            <a:r>
              <a:rPr lang="ru-RU" altLang="ko-KR" sz="1800" b="1" dirty="0" smtClean="0">
                <a:latin typeface="Times New Roman" pitchFamily="18" charset="0"/>
                <a:cs typeface="Times New Roman" pitchFamily="18" charset="0"/>
              </a:rPr>
              <a:t>друг на друга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. Уточнить эту связь помогут числа.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Нужно сложить все числа в своем имени, фамилии и отчества, таким образом прийти к числу из одной цифры, которое и можно будет считать своим счастливым талисманом.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Буква и число, которое соответствует этой букве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b="1" dirty="0" smtClean="0">
                <a:latin typeface="Times New Roman" pitchFamily="18" charset="0"/>
                <a:cs typeface="Times New Roman" pitchFamily="18" charset="0"/>
              </a:rPr>
              <a:t>А - 1, Б - 2, В - 6, Г - 3, Д - 4, Е - 5, Ж - 2, З - 7, И, Й - 1, К - 2, Л - 2, М - 4, Н - 5, О - 7, П - 8, Р - 2, С - 3, Т - 4, У - 6, Ф - 8, Х - 5, Ц - 3, Ч - 7, Ш - 2, Щ - 9, Ы - 1, Ь - 1, Э - 6, Ю - 7, Я - 2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Чтобы узнать, какое число можно считать своим талисманом, напиши сначала полностью свои имя и фамилию. Например</a:t>
            </a:r>
            <a:r>
              <a:rPr lang="ru-RU" altLang="ko-KR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ko-KR" sz="1800" dirty="0" err="1">
                <a:latin typeface="Times New Roman" pitchFamily="18" charset="0"/>
                <a:cs typeface="Times New Roman" pitchFamily="18" charset="0"/>
              </a:rPr>
              <a:t>Рекунова</a:t>
            </a:r>
            <a:r>
              <a:rPr lang="ru-RU" altLang="ko-KR" sz="1800" dirty="0">
                <a:latin typeface="Times New Roman" pitchFamily="18" charset="0"/>
                <a:cs typeface="Times New Roman" pitchFamily="18" charset="0"/>
              </a:rPr>
              <a:t> Марина </a:t>
            </a: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Павловна. Смотрите  в таблицу, выписывайте все числа, которые соответствуют каждой букве в имени и фамилии, и сложите их.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2+5+2+6+5+7+6+1=35;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4+1+2+1+5+1=14;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8+1+6+2+7+6+5+1=36;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35+14+36=85=8+5=13=1+3=4.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1800" dirty="0" smtClean="0">
                <a:latin typeface="Times New Roman" pitchFamily="18" charset="0"/>
                <a:cs typeface="Times New Roman" pitchFamily="18" charset="0"/>
              </a:rPr>
              <a:t>Значит, её талисманом  является число 4.</a:t>
            </a:r>
          </a:p>
        </p:txBody>
      </p:sp>
      <p:sp>
        <p:nvSpPr>
          <p:cNvPr id="21507" name="WordArt 4"/>
          <p:cNvSpPr>
            <a:spLocks noChangeArrowheads="1" noChangeShapeType="1" noTextEdit="1"/>
          </p:cNvSpPr>
          <p:nvPr/>
        </p:nvSpPr>
        <p:spPr bwMode="auto">
          <a:xfrm>
            <a:off x="3143250" y="428625"/>
            <a:ext cx="3527425" cy="901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Число-талисман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 Если твой талисман число 1, будь готова к тому, что оно наградит тебя такими чертами характера, как стремление к лидерству, желание быть лучше всех, жажда почета и уважения. Единичка придаст твоему поведению великодушие, гордость, стремление к созиданию, инициативность, чувство ответственности, справедливость.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Число 1 можно соотнести с солнцем. Поэтому хорошим талисманом будет медальон в форме солнышка, но на его обратной стороне обязательно надо написать или выцарапать единицу. Для талисмана пригодится и монета достоинством в 1 копейку, только она должна быть из желтого металла.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000" dirty="0" smtClean="0"/>
          </a:p>
        </p:txBody>
      </p:sp>
      <p:sp>
        <p:nvSpPr>
          <p:cNvPr id="22531" name="WordArt 4"/>
          <p:cNvSpPr>
            <a:spLocks noChangeArrowheads="1" noChangeShapeType="1" noTextEdit="1"/>
          </p:cNvSpPr>
          <p:nvPr/>
        </p:nvSpPr>
        <p:spPr bwMode="auto">
          <a:xfrm>
            <a:off x="3635375" y="549275"/>
            <a:ext cx="208915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1</a:t>
            </a:r>
          </a:p>
        </p:txBody>
      </p:sp>
      <p:pic>
        <p:nvPicPr>
          <p:cNvPr id="22532" name="Picture 6" descr="Картинка 6 из 27986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5063" y="0"/>
            <a:ext cx="25003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8813"/>
            <a:ext cx="8229600" cy="41671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Двойка - символ открытости, эмоциональности, духовной одаренности. Поэтому можно ожидать, что именно это число придаст тебе больше дружелюбия, верности и чувствительности.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Двойка - </a:t>
            </a:r>
            <a:r>
              <a:rPr lang="ru-RU" altLang="ko-KR" sz="2400" b="1" dirty="0" smtClean="0">
                <a:latin typeface="Times New Roman" pitchFamily="18" charset="0"/>
                <a:cs typeface="Times New Roman" pitchFamily="18" charset="0"/>
              </a:rPr>
              <a:t>символ луны</a:t>
            </a: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. Поэтому можете использовать для талисмана безделушки из серебра, например серебряное колечко. Не забудьте на внешней или внутренней стороне кольца выгравировать 2, иначе талисман не будет действовать.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WordArt 4"/>
          <p:cNvSpPr>
            <a:spLocks noChangeArrowheads="1" noChangeShapeType="1" noTextEdit="1"/>
          </p:cNvSpPr>
          <p:nvPr/>
        </p:nvSpPr>
        <p:spPr bwMode="auto">
          <a:xfrm>
            <a:off x="3708400" y="549275"/>
            <a:ext cx="19431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2</a:t>
            </a:r>
          </a:p>
        </p:txBody>
      </p:sp>
      <p:pic>
        <p:nvPicPr>
          <p:cNvPr id="23556" name="Picture 8" descr="Картинка 2 из 1295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0"/>
            <a:ext cx="2286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Тройка - загадочное число. Этот талисман делает людей оптимистами, они не страшатся принимать решения и рисковать, так как уверены, что всегда будут в выигрыше. Число 3 настраивает своих владельцев на положительное отношение к себе и окружающим. Тройка притягивает как магнит счастье и гармонию, поэтому очень редко люди, чей талисман число 3, бывают несчастными.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Для талисмана можно использовать равносторонний треугольник. Это может быть кулон или другое украшение. Чтобы талисман действовал и как оберег от зависти посторонних, можно изобразить на талисмане число 3.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WordArt 4"/>
          <p:cNvSpPr>
            <a:spLocks noChangeArrowheads="1" noChangeShapeType="1" noTextEdit="1"/>
          </p:cNvSpPr>
          <p:nvPr/>
        </p:nvSpPr>
        <p:spPr bwMode="auto">
          <a:xfrm>
            <a:off x="3708400" y="476250"/>
            <a:ext cx="18716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3</a:t>
            </a:r>
          </a:p>
        </p:txBody>
      </p:sp>
      <p:pic>
        <p:nvPicPr>
          <p:cNvPr id="24580" name="Picture 6" descr="Картинка 3 из 107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13" y="0"/>
            <a:ext cx="2643187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14563"/>
            <a:ext cx="8229600" cy="4054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Четверка-талисман делает людей своенравными и упрямыми. Они стремятся жить не по общепринятым правилам, а по своим собственным меркам.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 Для талисмана можно использовать все, что состоит из четырех составляющих: кубик, параллелепипед, квадрат, крест и даже цветок с четырьмя лепестками. В центре талисмана обязательно нужно написать число 4.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WordArt 4"/>
          <p:cNvSpPr>
            <a:spLocks noChangeArrowheads="1" noChangeShapeType="1" noTextEdit="1"/>
          </p:cNvSpPr>
          <p:nvPr/>
        </p:nvSpPr>
        <p:spPr bwMode="auto">
          <a:xfrm>
            <a:off x="4067175" y="404813"/>
            <a:ext cx="1800225" cy="687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4</a:t>
            </a:r>
          </a:p>
        </p:txBody>
      </p:sp>
      <p:pic>
        <p:nvPicPr>
          <p:cNvPr id="25604" name="Picture 6" descr="Картинка 6 из 5348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0"/>
            <a:ext cx="21431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Это число - </a:t>
            </a:r>
            <a:r>
              <a:rPr lang="ru-RU" altLang="ko-KR" sz="2400" b="1" dirty="0" smtClean="0">
                <a:latin typeface="Times New Roman" pitchFamily="18" charset="0"/>
                <a:cs typeface="Times New Roman" pitchFamily="18" charset="0"/>
              </a:rPr>
              <a:t>символ успеха</a:t>
            </a: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 и завершенности, поэтому талисман в виде числа 5 придает людям живой и ум, позволяющий найти выход из любой ситуации. Пятерка дает возможность в каждом деле найти рациональное зерно, проявить инициативу. Те, чей талисман - цифра 5, всегда стремятся попробовать свои силы в редких профессиях.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Для талисмана хорошо использовать пятиконечную звездочку. Ее можно носить на шее как кулончик, приколоть к платью в виде броши или просто положить в карман.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ru-RU" sz="2400" dirty="0" smtClean="0"/>
          </a:p>
        </p:txBody>
      </p:sp>
      <p:sp>
        <p:nvSpPr>
          <p:cNvPr id="26627" name="WordArt 4"/>
          <p:cNvSpPr>
            <a:spLocks noChangeArrowheads="1" noChangeShapeType="1" noTextEdit="1"/>
          </p:cNvSpPr>
          <p:nvPr/>
        </p:nvSpPr>
        <p:spPr bwMode="auto">
          <a:xfrm>
            <a:off x="3779838" y="404813"/>
            <a:ext cx="1800225" cy="687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5</a:t>
            </a:r>
          </a:p>
        </p:txBody>
      </p:sp>
      <p:pic>
        <p:nvPicPr>
          <p:cNvPr id="26628" name="Picture 6" descr="Картинка 3 из 8760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0350" y="0"/>
            <a:ext cx="25336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86000"/>
            <a:ext cx="8229600" cy="4054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Обычно это число является талисманом тех, которых любят все без исключения. Шестерка не только придает им очарование, но и позволяет обходить все подводные камни в жизни. Талисман в виде цифры 6 позволяет всего достигать очень легко, почти не прилагая к этому никаких усилий.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Символом числа 6 может стать шестиконечная звездочка или равносторонний шестиугольник. Обязательно нужно написать на талисмане 6. Шестиугольник можно нарисовать на бумаге и носить его в кошельке или в кармане, тогда почувствуешь, как удача улыбается тебе.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WordArt 4"/>
          <p:cNvSpPr>
            <a:spLocks noChangeArrowheads="1" noChangeShapeType="1" noTextEdit="1"/>
          </p:cNvSpPr>
          <p:nvPr/>
        </p:nvSpPr>
        <p:spPr bwMode="auto">
          <a:xfrm>
            <a:off x="3708400" y="404813"/>
            <a:ext cx="1871663" cy="687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6</a:t>
            </a:r>
          </a:p>
        </p:txBody>
      </p:sp>
      <p:pic>
        <p:nvPicPr>
          <p:cNvPr id="27652" name="Picture 6" descr="Картинка 3 из 1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75" y="0"/>
            <a:ext cx="2714625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800" dirty="0" smtClean="0">
                <a:latin typeface="Times New Roman" pitchFamily="18" charset="0"/>
                <a:cs typeface="Times New Roman" pitchFamily="18" charset="0"/>
              </a:rPr>
              <a:t>Неустойчивое и несколько магическое число. Если в результате теста ты обнаружила, что именно это число – ваш талисман, можно с уверенностью сказать, что Вы обладаете какими-то необычными способностями, например отличной интуицией.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800" dirty="0" smtClean="0">
                <a:latin typeface="Times New Roman" pitchFamily="18" charset="0"/>
                <a:cs typeface="Times New Roman" pitchFamily="18" charset="0"/>
              </a:rPr>
              <a:t>Для талисмана можно изобразить скрипичный ключ или равносторонний семиугольник. Можно написать 7 на бумаге и всегда иметь этот листок при себе.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WordArt 4"/>
          <p:cNvSpPr>
            <a:spLocks noChangeArrowheads="1" noChangeShapeType="1" noTextEdit="1"/>
          </p:cNvSpPr>
          <p:nvPr/>
        </p:nvSpPr>
        <p:spPr bwMode="auto">
          <a:xfrm>
            <a:off x="3924300" y="549275"/>
            <a:ext cx="1657350" cy="484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7</a:t>
            </a:r>
          </a:p>
        </p:txBody>
      </p:sp>
      <p:pic>
        <p:nvPicPr>
          <p:cNvPr id="28676" name="Picture 6" descr="Картинка 1 из 3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3250" y="0"/>
            <a:ext cx="219075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Восьмерка символизирует собой </a:t>
            </a:r>
            <a:r>
              <a:rPr lang="ru-RU" altLang="ko-KR" sz="2400" b="1" dirty="0" smtClean="0">
                <a:latin typeface="Times New Roman" pitchFamily="18" charset="0"/>
                <a:cs typeface="Times New Roman" pitchFamily="18" charset="0"/>
              </a:rPr>
              <a:t>бесконечность</a:t>
            </a: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. Если Вы поняли, что именно это Ваше счастливое число, Вам суждено прожить долгую безбедную жизнь.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Для талисмана вполне можете использовать два кольца, сцепленных между собой. Во-первых, такой талисман походит на цифру 8, а во-вторых, символизирует кольца Сатурна. Ведь восьмерка - это символ планеты </a:t>
            </a:r>
            <a:r>
              <a:rPr lang="ru-RU" altLang="ko-KR" sz="2800" dirty="0" smtClean="0">
                <a:latin typeface="Times New Roman" pitchFamily="18" charset="0"/>
                <a:cs typeface="Times New Roman" pitchFamily="18" charset="0"/>
              </a:rPr>
              <a:t>Сатурн.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WordArt 4"/>
          <p:cNvSpPr>
            <a:spLocks noChangeArrowheads="1" noChangeShapeType="1" noTextEdit="1"/>
          </p:cNvSpPr>
          <p:nvPr/>
        </p:nvSpPr>
        <p:spPr bwMode="auto">
          <a:xfrm>
            <a:off x="3779838" y="404813"/>
            <a:ext cx="1871662" cy="614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8</a:t>
            </a:r>
          </a:p>
        </p:txBody>
      </p:sp>
      <p:pic>
        <p:nvPicPr>
          <p:cNvPr id="29700" name="Picture 6" descr="Картинка 1 из 48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5250" y="0"/>
            <a:ext cx="26987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Девятка-талисман способна придать характеру человека инициативность, предприимчивость, энергичность, уверенность в себе. Однако слишком своевольных людей девятка может наградить беспощадностью, бесцеремонностью, презрительным отношением ко всем, кого они считают ниже себя.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  <a:defRPr/>
            </a:pPr>
            <a:r>
              <a:rPr lang="ru-RU" altLang="ko-KR" sz="2400" dirty="0" smtClean="0">
                <a:latin typeface="Times New Roman" pitchFamily="18" charset="0"/>
                <a:cs typeface="Times New Roman" pitchFamily="18" charset="0"/>
              </a:rPr>
              <a:t>Если  Ваш талисман - число 9, можно использовать для него цветок с девятью лепестками или просто кружок, посреди которого написано 9.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WordArt 4"/>
          <p:cNvSpPr>
            <a:spLocks noChangeArrowheads="1" noChangeShapeType="1" noTextEdit="1"/>
          </p:cNvSpPr>
          <p:nvPr/>
        </p:nvSpPr>
        <p:spPr bwMode="auto">
          <a:xfrm>
            <a:off x="3708400" y="476250"/>
            <a:ext cx="16557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9</a:t>
            </a:r>
          </a:p>
        </p:txBody>
      </p:sp>
      <p:pic>
        <p:nvPicPr>
          <p:cNvPr id="30724" name="Picture 6" descr="Картинка 5 из 91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688" y="0"/>
            <a:ext cx="25003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4730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Актуальность темы</a:t>
            </a:r>
            <a:endParaRPr lang="ru-RU" sz="4730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rgbClr val="7030A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В течение нашей жизни мы сталкиваемся с числами сотни раз в день, но задумываемся ли мы о том, как они влияют на нашу судьбу?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 smtClean="0"/>
              <a:t>Какую роль они играют в том, что с нами происходит?</a:t>
            </a:r>
          </a:p>
          <a:p>
            <a:pPr>
              <a:buFont typeface="Wingdings" pitchFamily="2" charset="2"/>
              <a:buNone/>
              <a:defRPr/>
            </a:pPr>
            <a:endParaRPr lang="ru-RU" dirty="0">
              <a:effectLst/>
            </a:endParaRPr>
          </a:p>
        </p:txBody>
      </p:sp>
      <p:pic>
        <p:nvPicPr>
          <p:cNvPr id="7172" name="Picture 5" descr="Анимация Дети скачать бесплатно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50" y="4000500"/>
            <a:ext cx="21431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Ломоносов М. В.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Дата рождения: 8 ноября 1711 год.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 сущности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Число – талисман: 8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Содержимое 3" descr="http://im8-tub-ru.yandex.net/i?id=435568961-62-72&amp;n=17">
            <a:hlinkClick r:id="rId2"/>
          </p:cNvPr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3214688"/>
            <a:ext cx="2357437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Диагностика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1026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3" imgW="8230313" imgH="4493141" progId="Excel.Sheet.8">
                  <p:embed/>
                </p:oleObj>
              </mc:Choice>
              <mc:Fallback>
                <p:oleObj r:id="rId3" imgW="8230313" imgH="4493141" progId="Excel.Sheet.8">
                  <p:embed/>
                  <p:pic>
                    <p:nvPicPr>
                      <p:cNvPr id="0" name="Содержимое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29600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Диагностика</a:t>
            </a:r>
            <a:endParaRPr lang="ru-RU" dirty="0"/>
          </a:p>
        </p:txBody>
      </p:sp>
      <p:graphicFrame>
        <p:nvGraphicFramePr>
          <p:cNvPr id="2050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58175" cy="449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3" imgW="8260796" imgH="4493141" progId="Excel.Sheet.8">
                  <p:embed/>
                </p:oleObj>
              </mc:Choice>
              <mc:Fallback>
                <p:oleObj r:id="rId3" imgW="8260796" imgH="4493141" progId="Excel.Sheet.8">
                  <p:embed/>
                  <p:pic>
                    <p:nvPicPr>
                      <p:cNvPr id="0" name="Содержимое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600200"/>
                        <a:ext cx="8258175" cy="449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Рекомендации для классных руководителей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/>
              <a:t>- рассчитать в своём классе числа сущности для каждого учащегося,</a:t>
            </a:r>
          </a:p>
          <a:p>
            <a:pPr>
              <a:defRPr/>
            </a:pPr>
            <a:r>
              <a:rPr lang="ru-RU" sz="2800" dirty="0" smtClean="0"/>
              <a:t> - организовывать работу с учётом полученных данных, </a:t>
            </a:r>
          </a:p>
          <a:p>
            <a:pPr>
              <a:defRPr/>
            </a:pPr>
            <a:r>
              <a:rPr lang="ru-RU" sz="2800" dirty="0" smtClean="0"/>
              <a:t> - познакомить родителей с полученным результатами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Monotype Corsiva" pitchFamily="66" charset="0"/>
              </a:rPr>
              <a:t>Источники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1. Картинки и анимации: </a:t>
            </a:r>
            <a:r>
              <a:rPr lang="en-GB" sz="2400" dirty="0" smtClean="0">
                <a:hlinkClick r:id="rId2"/>
              </a:rPr>
              <a:t>http://ru.androlib.com/appscreenmax/injtp.u.cs.png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r>
              <a:rPr lang="en-GB" sz="2400" dirty="0" smtClean="0">
                <a:hlinkClick r:id="rId3"/>
              </a:rPr>
              <a:t>http://miranimashek.com/photo/23-0-14654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2. Основы нумерологии: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r>
              <a:rPr lang="en-GB" sz="2400" dirty="0" smtClean="0">
                <a:hlinkClick r:id="rId4"/>
              </a:rPr>
              <a:t>new-</a:t>
            </a:r>
            <a:r>
              <a:rPr lang="en-GB" sz="2400" dirty="0" err="1" smtClean="0">
                <a:hlinkClick r:id="rId4"/>
              </a:rPr>
              <a:t>numerology.ru</a:t>
            </a:r>
            <a:r>
              <a:rPr lang="en-GB" sz="2400" dirty="0" err="1" smtClean="0"/>
              <a:t>›</a:t>
            </a:r>
            <a:r>
              <a:rPr lang="en-GB" sz="2400" dirty="0" err="1" smtClean="0">
                <a:hlinkClick r:id="rId5"/>
              </a:rPr>
              <a:t>osnovi.htm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3. Портрет Ломоносова: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r>
              <a:rPr lang="en-GB" sz="2400" dirty="0" smtClean="0">
                <a:hlinkClick r:id="rId6"/>
              </a:rPr>
              <a:t>http://perunica.ru/uploads/posts/2011-02/1297022976_lomonosov.jpg</a:t>
            </a: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400" dirty="0" smtClean="0"/>
              <a:t>   </a:t>
            </a:r>
          </a:p>
          <a:p>
            <a:pPr>
              <a:buFont typeface="Wingdings" pitchFamily="2" charset="2"/>
              <a:buNone/>
              <a:defRPr/>
            </a:pPr>
            <a:endParaRPr lang="ru-RU" sz="2400" dirty="0" smtClean="0"/>
          </a:p>
          <a:p>
            <a:pPr>
              <a:buFont typeface="Wingdings" pitchFamily="2" charset="2"/>
              <a:buNone/>
              <a:defRPr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5" y="2000250"/>
            <a:ext cx="3681413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WordArt 8"/>
          <p:cNvSpPr>
            <a:spLocks noChangeArrowheads="1" noChangeShapeType="1" noTextEdit="1"/>
          </p:cNvSpPr>
          <p:nvPr/>
        </p:nvSpPr>
        <p:spPr bwMode="auto">
          <a:xfrm>
            <a:off x="250825" y="620713"/>
            <a:ext cx="3960813" cy="43926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Числа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правят</a:t>
            </a:r>
          </a:p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Times New Roman"/>
                <a:cs typeface="Times New Roman"/>
              </a:rPr>
              <a:t>миром.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51050" y="4437063"/>
            <a:ext cx="20462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7030A0"/>
                </a:solidFill>
                <a:latin typeface="Times New Roman" pitchFamily="18" charset="0"/>
              </a:rPr>
              <a:t>Пифагор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sz="2400" dirty="0" smtClean="0"/>
              <a:t>С давних времён числа завораживали человечество. Жители Древнего Египта, Иудеи и Финикии наделяли цифры особой магией. </a:t>
            </a:r>
            <a:r>
              <a:rPr lang="ru-RU" sz="2400" b="1" i="1" dirty="0" smtClean="0"/>
              <a:t>Нумерология цифр</a:t>
            </a:r>
            <a:r>
              <a:rPr lang="ru-RU" sz="2400" dirty="0" smtClean="0"/>
              <a:t> – это древняя наука о скрытом значении чисел. Её родоначальником был математик и астролог Пифагор (580-500 гг. до н.э.), он выдвинул убеждение о том, что над всем в жизни человека господствуют числа. Несмотря на то что именно Пифагора считают отцом </a:t>
            </a:r>
            <a:r>
              <a:rPr lang="ru-RU" sz="2400" b="1" i="1" dirty="0" smtClean="0"/>
              <a:t>нумерологии чисел</a:t>
            </a:r>
            <a:r>
              <a:rPr lang="ru-RU" sz="2400" dirty="0" smtClean="0"/>
              <a:t>, эту науку давно развивали другие народы.</a:t>
            </a:r>
            <a:endParaRPr lang="ru-RU" sz="2400" dirty="0"/>
          </a:p>
        </p:txBody>
      </p:sp>
      <p:pic>
        <p:nvPicPr>
          <p:cNvPr id="4" name="Picture 2" descr="нумерология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28600"/>
            <a:ext cx="69342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Искусство нумерологии позволяет нам приоткрыть тайны чисел, узнать их магический смысл, и, возможно, найти ответы на те вопросы, которые раньше не поддавались никаким объяснениям. Основной смысл нумерологии в том, что между явлениями Вселенной и человеком связь происходит посредством числовых значений и расшифровывается математическими действиями. Поэтому, с помощью определенных расчетов можно узнать, что предначертано человеку судьбой. Любому человеку присуще не одно «числовое значение», а несколько. Каждое из них отвечает за определенную сферу - взаимоотношения, характер, предназначение. Для того, чтобы узнать эти числовые коды достаточно знать:</a:t>
            </a:r>
          </a:p>
          <a:p>
            <a:pPr eaLnBrk="1" hangingPunct="1">
              <a:lnSpc>
                <a:spcPct val="80000"/>
              </a:lnSpc>
              <a:buSzPct val="100000"/>
              <a:buFont typeface="Symbol" pitchFamily="18" charset="2"/>
              <a:buChar char=""/>
              <a:defRPr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точную дату рождения </a:t>
            </a:r>
          </a:p>
          <a:p>
            <a:pPr eaLnBrk="1" hangingPunct="1">
              <a:lnSpc>
                <a:spcPct val="80000"/>
              </a:lnSpc>
              <a:buSzPct val="100000"/>
              <a:buFont typeface="Symbol" pitchFamily="18" charset="2"/>
              <a:buChar char=""/>
              <a:defRPr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фамилию, имя, отчество </a:t>
            </a:r>
          </a:p>
          <a:p>
            <a:pPr eaLnBrk="1" hangingPunct="1">
              <a:lnSpc>
                <a:spcPct val="80000"/>
              </a:lnSpc>
              <a:buSzPct val="100000"/>
              <a:buFont typeface="Symbol" pitchFamily="18" charset="2"/>
              <a:buChar char=""/>
              <a:defRPr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значения чисел и букв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С помощью нумерологии можно найти объяснения многих конфликтов и разногласий, найти подход к человеку, который вам дорог.</a:t>
            </a:r>
          </a:p>
        </p:txBody>
      </p:sp>
      <p:sp>
        <p:nvSpPr>
          <p:cNvPr id="10243" name="WordArt 6"/>
          <p:cNvSpPr>
            <a:spLocks noChangeArrowheads="1" noChangeShapeType="1" noTextEdit="1"/>
          </p:cNvSpPr>
          <p:nvPr/>
        </p:nvSpPr>
        <p:spPr bwMode="auto">
          <a:xfrm>
            <a:off x="1908175" y="476250"/>
            <a:ext cx="5472113" cy="668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Искусство нумерологии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000" i="1" kern="1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Monotype Corsiva"/>
              </a:rPr>
              <a:t>Число - сущности</a:t>
            </a:r>
            <a:endParaRPr lang="ru-RU" sz="6000" b="1" dirty="0" smtClean="0">
              <a:solidFill>
                <a:schemeClr val="accent3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/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Многие числовые коды человека в течение жизни меняются, например адрес проживания или фамилия, но дата рождения у всех остается неизменной. Число, месяц и год рождения являются главными числами в жизни человека.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Число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сущности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рассчитывается именно с помощью этих данных. Например, я родились 10.03.2006 года, следовательно, число сущности записываем так: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1 + 3 + 2 + 6 = 12 = 1+2 = 3</a:t>
            </a:r>
          </a:p>
        </p:txBody>
      </p:sp>
      <p:pic>
        <p:nvPicPr>
          <p:cNvPr id="4" name="Picture 7" descr="f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38" y="4714875"/>
            <a:ext cx="17145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36296" y="3097271"/>
            <a:ext cx="190770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Дни  рождения  одноклассников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4975291"/>
              </p:ext>
            </p:extLst>
          </p:nvPr>
        </p:nvGraphicFramePr>
        <p:xfrm>
          <a:off x="-20813" y="0"/>
          <a:ext cx="7272808" cy="66998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5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3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5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53897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№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Ф </a:t>
                      </a:r>
                      <a:r>
                        <a:rPr lang="ru-RU" sz="1600" kern="150" dirty="0" smtClean="0">
                          <a:effectLst/>
                        </a:rPr>
                        <a:t>И </a:t>
                      </a:r>
                      <a:r>
                        <a:rPr lang="ru-RU" sz="1600" kern="150" dirty="0">
                          <a:effectLst/>
                        </a:rPr>
                        <a:t>О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Число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Месяц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Год рождения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 сумма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2сумма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 сумма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35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Кудрявцева Виктория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17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21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3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3    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139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Осташко </a:t>
                      </a:r>
                      <a:r>
                        <a:rPr lang="ru-RU" sz="1600" kern="150" dirty="0">
                          <a:effectLst/>
                        </a:rPr>
                        <a:t>Ксения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21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5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139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Горовенко Ольга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21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7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7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926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4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Ковалёва Алина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03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12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3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3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35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5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Шелкова </a:t>
                      </a:r>
                      <a:r>
                        <a:rPr lang="ru-RU" sz="1600" kern="150" dirty="0" err="1">
                          <a:effectLst/>
                        </a:rPr>
                        <a:t>Аминат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06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2006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2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139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6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Шерчкова Юлия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18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11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2005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18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9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9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35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7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Алфёрова Александра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17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8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8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139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8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Бурдалёва Юлия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17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8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8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35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9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Борисова Анастсия 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 16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09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2005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23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035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10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Булкодарова Патимат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16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09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2004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4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26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11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Гладкова Дарья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09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24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6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6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122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12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Родимов Илья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01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2005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11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2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13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Глинова Виктория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02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10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2005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10 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1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9265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14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>
                          <a:effectLst/>
                        </a:rPr>
                        <a:t>Бойко Геннадий</a:t>
                      </a:r>
                      <a:endParaRPr lang="ru-RU" sz="16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13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 01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2005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12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>
                          <a:effectLst/>
                        </a:rPr>
                        <a:t>3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50" dirty="0" smtClean="0">
                          <a:effectLst/>
                        </a:rPr>
                        <a:t>3 </a:t>
                      </a:r>
                      <a:endParaRPr lang="ru-RU" sz="16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05" marR="320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297863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9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-1116632" y="0"/>
            <a:ext cx="1573832" cy="1417638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699311"/>
              </p:ext>
            </p:extLst>
          </p:nvPr>
        </p:nvGraphicFramePr>
        <p:xfrm>
          <a:off x="-27177" y="0"/>
          <a:ext cx="9171176" cy="6857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476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867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 </a:t>
                      </a:r>
                    </a:p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 </a:t>
                      </a:r>
                      <a:r>
                        <a:rPr lang="ru-RU" sz="1200" kern="150" dirty="0" smtClean="0">
                          <a:effectLst/>
                        </a:rPr>
                        <a:t>№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Ф И О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Число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Месяц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Год рождения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 сумма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 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Рекунова Марина Павловна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11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10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1983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24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6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Комарова Ольга Юрьевна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02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06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1974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29        </a:t>
                      </a:r>
                      <a:r>
                        <a:rPr lang="ru-RU" sz="1200" kern="150" dirty="0" smtClean="0">
                          <a:effectLst/>
                        </a:rPr>
                        <a:t>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70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4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 </a:t>
                      </a:r>
                      <a:r>
                        <a:rPr lang="ru-RU" sz="1200" kern="150" dirty="0" err="1">
                          <a:effectLst/>
                        </a:rPr>
                        <a:t>Юмаева</a:t>
                      </a:r>
                      <a:r>
                        <a:rPr lang="ru-RU" sz="1200" kern="150" dirty="0">
                          <a:effectLst/>
                        </a:rPr>
                        <a:t> Валентина Владимировна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14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05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1970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27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9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5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err="1">
                          <a:effectLst/>
                        </a:rPr>
                        <a:t>Сапегина</a:t>
                      </a:r>
                      <a:r>
                        <a:rPr lang="ru-RU" sz="1200" kern="150" dirty="0">
                          <a:effectLst/>
                        </a:rPr>
                        <a:t> Елена Григорьевна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26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08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1984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38         </a:t>
                      </a:r>
                      <a:r>
                        <a:rPr lang="ru-RU" sz="1200" kern="150" dirty="0" smtClean="0">
                          <a:effectLst/>
                        </a:rPr>
                        <a:t>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6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err="1">
                          <a:effectLst/>
                        </a:rPr>
                        <a:t>Ускова</a:t>
                      </a:r>
                      <a:r>
                        <a:rPr lang="ru-RU" sz="1200" kern="150" dirty="0">
                          <a:effectLst/>
                        </a:rPr>
                        <a:t> Любовь Михайловна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20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11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1954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23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7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Кравцова Светлана Витальевна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23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01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1969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8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err="1">
                          <a:effectLst/>
                        </a:rPr>
                        <a:t>Полубедов</a:t>
                      </a:r>
                      <a:r>
                        <a:rPr lang="ru-RU" sz="1200" kern="150" dirty="0">
                          <a:effectLst/>
                        </a:rPr>
                        <a:t> Алексей Николаевич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28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01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1972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30                      </a:t>
                      </a:r>
                      <a:r>
                        <a:rPr lang="ru-RU" sz="1200" kern="150" dirty="0" smtClean="0">
                          <a:effectLst/>
                        </a:rPr>
                        <a:t>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3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194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9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 </a:t>
                      </a:r>
                      <a:r>
                        <a:rPr lang="ru-RU" sz="1200" kern="150" dirty="0" err="1">
                          <a:effectLst/>
                        </a:rPr>
                        <a:t>Полубедова</a:t>
                      </a:r>
                      <a:r>
                        <a:rPr lang="ru-RU" sz="1200" kern="150" dirty="0">
                          <a:effectLst/>
                        </a:rPr>
                        <a:t> Евгения Васильевна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13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02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1986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30                      </a:t>
                      </a:r>
                      <a:r>
                        <a:rPr lang="ru-RU" sz="1200" kern="150" dirty="0" smtClean="0">
                          <a:effectLst/>
                        </a:rPr>
                        <a:t>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3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10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Головченко Татьяна Ивановна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09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03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1949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35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8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11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Каряга Александр Иванович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29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1960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32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12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Сухарева  Галина Петровна 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08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1953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33                      </a:t>
                      </a:r>
                      <a:r>
                        <a:rPr lang="ru-RU" sz="1200" kern="150" dirty="0" smtClean="0">
                          <a:effectLst/>
                        </a:rPr>
                        <a:t>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6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13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Кузнецов Владимир Иванович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11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1951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31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14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Волкова Екатерина Алексеевна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17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11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1984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50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15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Комарова  Наталья Михайловна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1975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46       </a:t>
                      </a:r>
                      <a:r>
                        <a:rPr lang="ru-RU" sz="1200" kern="150" dirty="0" smtClean="0">
                          <a:effectLst/>
                        </a:rPr>
                        <a:t>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1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068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16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Кузнецова  Алевтина Алексеевна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27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02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1955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31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4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67951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17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 Гайворонская Людмила Александровна 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05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01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1955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26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8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18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>
                          <a:effectLst/>
                        </a:rPr>
                        <a:t>Шляхова Ирина Александровна   </a:t>
                      </a:r>
                      <a:endParaRPr lang="ru-RU" sz="1200" kern="15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17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01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1968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42                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6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76438"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 Кожина </a:t>
                      </a:r>
                      <a:r>
                        <a:rPr lang="ru-RU" sz="1200" kern="150" dirty="0" err="1">
                          <a:effectLst/>
                        </a:rPr>
                        <a:t>Хусния</a:t>
                      </a:r>
                      <a:r>
                        <a:rPr lang="ru-RU" sz="1200" kern="150" dirty="0">
                          <a:effectLst/>
                        </a:rPr>
                        <a:t> </a:t>
                      </a:r>
                      <a:r>
                        <a:rPr lang="ru-RU" sz="1200" kern="150" dirty="0" err="1">
                          <a:effectLst/>
                        </a:rPr>
                        <a:t>Абдуллаевна</a:t>
                      </a:r>
                      <a:r>
                        <a:rPr lang="ru-RU" sz="1200" kern="150" dirty="0">
                          <a:effectLst/>
                        </a:rPr>
                        <a:t>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15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01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1962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50" dirty="0">
                          <a:effectLst/>
                        </a:rPr>
                        <a:t>34                      </a:t>
                      </a:r>
                      <a:r>
                        <a:rPr lang="ru-RU" sz="1200" kern="150" dirty="0" smtClean="0">
                          <a:effectLst/>
                        </a:rPr>
                        <a:t>      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812" marR="1812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200" kern="150" dirty="0" smtClean="0">
                          <a:effectLst/>
                        </a:rPr>
                        <a:t>7</a:t>
                      </a:r>
                      <a:endParaRPr lang="ru-RU" sz="1200" kern="15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71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0">
      <a:dk1>
        <a:srgbClr val="000000"/>
      </a:dk1>
      <a:lt1>
        <a:srgbClr val="9BB9FB"/>
      </a:lt1>
      <a:dk2>
        <a:srgbClr val="000000"/>
      </a:dk2>
      <a:lt2>
        <a:srgbClr val="F0F4F6"/>
      </a:lt2>
      <a:accent1>
        <a:srgbClr val="33CCCC"/>
      </a:accent1>
      <a:accent2>
        <a:srgbClr val="0099CC"/>
      </a:accent2>
      <a:accent3>
        <a:srgbClr val="CBD9FD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66FF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10">
        <a:dk1>
          <a:srgbClr val="000000"/>
        </a:dk1>
        <a:lt1>
          <a:srgbClr val="9BB9FB"/>
        </a:lt1>
        <a:dk2>
          <a:srgbClr val="000000"/>
        </a:dk2>
        <a:lt2>
          <a:srgbClr val="F0F4F6"/>
        </a:lt2>
        <a:accent1>
          <a:srgbClr val="33CCCC"/>
        </a:accent1>
        <a:accent2>
          <a:srgbClr val="0099CC"/>
        </a:accent2>
        <a:accent3>
          <a:srgbClr val="CBD9FD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537</TotalTime>
  <Words>2228</Words>
  <Application>Microsoft Office PowerPoint</Application>
  <PresentationFormat>Экран (4:3)</PresentationFormat>
  <Paragraphs>465</Paragraphs>
  <Slides>34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4" baseType="lpstr">
      <vt:lpstr>Arial</vt:lpstr>
      <vt:lpstr>Calibri</vt:lpstr>
      <vt:lpstr>Garamond</vt:lpstr>
      <vt:lpstr>Monotype Corsiva</vt:lpstr>
      <vt:lpstr>Symbol</vt:lpstr>
      <vt:lpstr>Tahoma</vt:lpstr>
      <vt:lpstr>Times New Roman</vt:lpstr>
      <vt:lpstr>Wingdings</vt:lpstr>
      <vt:lpstr>Разрез</vt:lpstr>
      <vt:lpstr>Лист Microsoft Excel 97-2003</vt:lpstr>
      <vt:lpstr>Презентация PowerPoint</vt:lpstr>
      <vt:lpstr>Цель проекта</vt:lpstr>
      <vt:lpstr>Актуальность темы</vt:lpstr>
      <vt:lpstr>Презентация PowerPoint</vt:lpstr>
      <vt:lpstr>Презентация PowerPoint</vt:lpstr>
      <vt:lpstr>Презентация PowerPoint</vt:lpstr>
      <vt:lpstr>Число - сущности</vt:lpstr>
      <vt:lpstr>Дни  рождения  одноклассников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Ломоносов М. В.</vt:lpstr>
      <vt:lpstr>Диагностика</vt:lpstr>
      <vt:lpstr>Диагностика</vt:lpstr>
      <vt:lpstr>Рекомендации для классных руководителей</vt:lpstr>
      <vt:lpstr>Источники</vt:lpstr>
    </vt:vector>
  </TitlesOfParts>
  <Company>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АЛЕКСЕЙ</cp:lastModifiedBy>
  <cp:revision>47</cp:revision>
  <dcterms:created xsi:type="dcterms:W3CDTF">2010-01-28T23:50:09Z</dcterms:created>
  <dcterms:modified xsi:type="dcterms:W3CDTF">2020-01-28T16:26:42Z</dcterms:modified>
</cp:coreProperties>
</file>