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/>
          <p:cNvSpPr>
            <a:spLocks noGrp="1"/>
          </p:cNvSpPr>
          <p:nvPr>
            <p:ph type="subTitle" idx="1"/>
          </p:nvPr>
        </p:nvSpPr>
        <p:spPr>
          <a:xfrm>
            <a:off x="827088" y="333375"/>
            <a:ext cx="6945312" cy="5838825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ru-RU" sz="1900" dirty="0" err="1">
                <a:solidFill>
                  <a:srgbClr val="C00000"/>
                </a:solidFill>
                <a:latin typeface="Exo 2"/>
              </a:rPr>
              <a:t>Волгодонский</a:t>
            </a:r>
            <a:r>
              <a:rPr lang="ru-RU" sz="1900" dirty="0">
                <a:solidFill>
                  <a:srgbClr val="C00000"/>
                </a:solidFill>
                <a:latin typeface="Exo 2"/>
              </a:rPr>
              <a:t> педагогический колледж</a:t>
            </a:r>
          </a:p>
          <a:p>
            <a:pPr algn="l"/>
            <a:r>
              <a:rPr lang="ru-RU" sz="1900" dirty="0">
                <a:solidFill>
                  <a:srgbClr val="393F44"/>
                </a:solidFill>
                <a:latin typeface="Exo 2"/>
              </a:rPr>
              <a:t>Адрес:	:	проспект Строителей, 37 </a:t>
            </a:r>
            <a:r>
              <a:rPr lang="ru-RU" sz="1900" dirty="0" smtClean="0">
                <a:solidFill>
                  <a:srgbClr val="393F44"/>
                </a:solidFill>
                <a:latin typeface="Exo 2"/>
              </a:rPr>
              <a:t> </a:t>
            </a:r>
            <a:endParaRPr lang="ru-RU" sz="1900" dirty="0">
              <a:solidFill>
                <a:srgbClr val="393F44"/>
              </a:solidFill>
              <a:latin typeface="Exo 2"/>
            </a:endParaRPr>
          </a:p>
          <a:p>
            <a:pPr algn="l"/>
            <a:r>
              <a:rPr lang="ru-RU" sz="1900" dirty="0">
                <a:solidFill>
                  <a:srgbClr val="393F44"/>
                </a:solidFill>
                <a:latin typeface="Exo 2"/>
              </a:rPr>
              <a:t>Телефон:	:	</a:t>
            </a:r>
            <a:endParaRPr lang="ru-RU" sz="1900" dirty="0" smtClean="0">
              <a:solidFill>
                <a:srgbClr val="393F44"/>
              </a:solidFill>
              <a:latin typeface="Exo 2"/>
            </a:endParaRPr>
          </a:p>
          <a:p>
            <a:pPr algn="l"/>
            <a:r>
              <a:rPr lang="ru-RU" sz="1900" dirty="0" smtClean="0">
                <a:solidFill>
                  <a:srgbClr val="393F44"/>
                </a:solidFill>
                <a:latin typeface="Exo 2"/>
              </a:rPr>
              <a:t>+</a:t>
            </a:r>
            <a:r>
              <a:rPr lang="ru-RU" sz="1900" dirty="0">
                <a:solidFill>
                  <a:srgbClr val="393F44"/>
                </a:solidFill>
                <a:latin typeface="Exo 2"/>
              </a:rPr>
              <a:t>7 (8639) 25−81−58</a:t>
            </a:r>
          </a:p>
          <a:p>
            <a:pPr algn="l"/>
            <a:r>
              <a:rPr lang="ru-RU" sz="1900" dirty="0">
                <a:solidFill>
                  <a:srgbClr val="393F44"/>
                </a:solidFill>
                <a:latin typeface="Exo 2"/>
              </a:rPr>
              <a:t>+7 (8639) 23−67−07</a:t>
            </a:r>
          </a:p>
          <a:p>
            <a:pPr algn="l"/>
            <a:r>
              <a:rPr lang="ru-RU" sz="1900" dirty="0">
                <a:solidFill>
                  <a:srgbClr val="393F44"/>
                </a:solidFill>
                <a:latin typeface="Exo 2"/>
              </a:rPr>
              <a:t>+7 (8639) 24−29−04</a:t>
            </a:r>
          </a:p>
          <a:p>
            <a:pPr algn="l"/>
            <a:endParaRPr lang="ru-RU" sz="1900" dirty="0">
              <a:solidFill>
                <a:srgbClr val="393F44"/>
              </a:solidFill>
              <a:latin typeface="Exo 2"/>
            </a:endParaRPr>
          </a:p>
          <a:p>
            <a:pPr algn="l"/>
            <a:r>
              <a:rPr lang="ru-RU" sz="1900" dirty="0">
                <a:solidFill>
                  <a:srgbClr val="393F44"/>
                </a:solidFill>
                <a:latin typeface="Exo 2"/>
              </a:rPr>
              <a:t> 	</a:t>
            </a:r>
          </a:p>
          <a:p>
            <a:pPr algn="l"/>
            <a:r>
              <a:rPr lang="ru-RU" sz="1900" dirty="0" smtClean="0">
                <a:solidFill>
                  <a:schemeClr val="accent6">
                    <a:lumMod val="50000"/>
                  </a:schemeClr>
                </a:solidFill>
                <a:latin typeface="Exo 2"/>
              </a:rPr>
              <a:t> </a:t>
            </a:r>
            <a:endParaRPr lang="ru-RU" sz="1900" dirty="0">
              <a:solidFill>
                <a:schemeClr val="accent6">
                  <a:lumMod val="50000"/>
                </a:schemeClr>
              </a:solidFill>
              <a:latin typeface="Exo 2"/>
            </a:endParaRPr>
          </a:p>
          <a:p>
            <a:pPr algn="l"/>
            <a:r>
              <a:rPr lang="ru-RU" sz="1900" dirty="0">
                <a:solidFill>
                  <a:schemeClr val="accent6">
                    <a:lumMod val="50000"/>
                  </a:schemeClr>
                </a:solidFill>
                <a:latin typeface="Exo 2"/>
              </a:rPr>
              <a:t>Специальности:</a:t>
            </a:r>
          </a:p>
          <a:p>
            <a:pPr algn="l"/>
            <a:r>
              <a:rPr lang="ru-RU" sz="1900" dirty="0">
                <a:solidFill>
                  <a:schemeClr val="accent6">
                    <a:lumMod val="50000"/>
                  </a:schemeClr>
                </a:solidFill>
                <a:latin typeface="Exo 2"/>
              </a:rPr>
              <a:t>1. Педагогика дополнительного образования:</a:t>
            </a:r>
          </a:p>
          <a:p>
            <a:pPr algn="l"/>
            <a:r>
              <a:rPr lang="ru-RU" sz="1900" dirty="0">
                <a:solidFill>
                  <a:schemeClr val="accent6">
                    <a:lumMod val="50000"/>
                  </a:schemeClr>
                </a:solidFill>
                <a:latin typeface="Exo 2"/>
              </a:rPr>
              <a:t>квалификация выпускника "педагог дополнительного образования в области:</a:t>
            </a:r>
          </a:p>
          <a:p>
            <a:pPr algn="l"/>
            <a:r>
              <a:rPr lang="ru-RU" sz="1900" dirty="0">
                <a:solidFill>
                  <a:schemeClr val="accent6">
                    <a:lumMod val="50000"/>
                  </a:schemeClr>
                </a:solidFill>
                <a:latin typeface="Exo 2"/>
              </a:rPr>
              <a:t>-физкультурно-оздоровительной деятельности,</a:t>
            </a:r>
          </a:p>
          <a:p>
            <a:pPr algn="l"/>
            <a:r>
              <a:rPr lang="ru-RU" sz="1900" dirty="0">
                <a:solidFill>
                  <a:schemeClr val="accent6">
                    <a:lumMod val="50000"/>
                  </a:schemeClr>
                </a:solidFill>
                <a:latin typeface="Exo 2"/>
              </a:rPr>
              <a:t>-изобразительной деятельности и декоративно-прикладного искусства,</a:t>
            </a:r>
          </a:p>
          <a:p>
            <a:pPr algn="l"/>
            <a:r>
              <a:rPr lang="ru-RU" sz="1900" dirty="0">
                <a:solidFill>
                  <a:schemeClr val="accent6">
                    <a:lumMod val="50000"/>
                  </a:schemeClr>
                </a:solidFill>
                <a:latin typeface="Exo 2"/>
              </a:rPr>
              <a:t>-социально-педагогической деятельности,</a:t>
            </a:r>
          </a:p>
          <a:p>
            <a:pPr algn="l"/>
            <a:r>
              <a:rPr lang="ru-RU" sz="1900" dirty="0">
                <a:solidFill>
                  <a:schemeClr val="accent6">
                    <a:lumMod val="50000"/>
                  </a:schemeClr>
                </a:solidFill>
                <a:latin typeface="Exo 2"/>
              </a:rPr>
              <a:t>-музыкальной деятельности,</a:t>
            </a:r>
          </a:p>
          <a:p>
            <a:pPr algn="l"/>
            <a:r>
              <a:rPr lang="ru-RU" sz="1900" dirty="0">
                <a:solidFill>
                  <a:schemeClr val="accent6">
                    <a:lumMod val="50000"/>
                  </a:schemeClr>
                </a:solidFill>
                <a:latin typeface="Exo 2"/>
              </a:rPr>
              <a:t>-хореографии</a:t>
            </a:r>
          </a:p>
          <a:p>
            <a:pPr algn="l"/>
            <a:r>
              <a:rPr lang="ru-RU" sz="1900" dirty="0">
                <a:solidFill>
                  <a:schemeClr val="accent6">
                    <a:lumMod val="50000"/>
                  </a:schemeClr>
                </a:solidFill>
                <a:latin typeface="Exo 2"/>
              </a:rPr>
              <a:t>2. Дошкольное образование: квалификация выпускника «воспитатель детей дошкольного возраста»</a:t>
            </a:r>
          </a:p>
          <a:p>
            <a:pPr algn="l"/>
            <a:r>
              <a:rPr lang="ru-RU" sz="1900" dirty="0">
                <a:solidFill>
                  <a:schemeClr val="accent6">
                    <a:lumMod val="50000"/>
                  </a:schemeClr>
                </a:solidFill>
                <a:latin typeface="Exo 2"/>
              </a:rPr>
              <a:t>3. Преподавание в начальных классах: квалификация выпускника «учитель начальных классов» </a:t>
            </a:r>
            <a:endParaRPr lang="ru-RU" sz="1900" dirty="0" smtClean="0">
              <a:solidFill>
                <a:schemeClr val="accent6">
                  <a:lumMod val="50000"/>
                </a:schemeClr>
              </a:solidFill>
              <a:latin typeface="Exo 2"/>
            </a:endParaRPr>
          </a:p>
          <a:p>
            <a:pPr algn="l"/>
            <a:r>
              <a:rPr lang="ru-RU" sz="1900" dirty="0" smtClean="0">
                <a:solidFill>
                  <a:schemeClr val="accent6">
                    <a:lumMod val="50000"/>
                  </a:schemeClr>
                </a:solidFill>
                <a:latin typeface="Exo 2"/>
              </a:rPr>
              <a:t>4.Право </a:t>
            </a:r>
            <a:r>
              <a:rPr lang="ru-RU" sz="1900" dirty="0">
                <a:solidFill>
                  <a:schemeClr val="accent6">
                    <a:lumMod val="50000"/>
                  </a:schemeClr>
                </a:solidFill>
                <a:latin typeface="Exo 2"/>
              </a:rPr>
              <a:t>и организация социального обеспечения (на коммерческой основе), квалификация-юрист</a:t>
            </a:r>
            <a:endParaRPr lang="ru-RU" sz="1900" i="0" dirty="0">
              <a:solidFill>
                <a:schemeClr val="accent6">
                  <a:lumMod val="50000"/>
                </a:schemeClr>
              </a:solidFill>
              <a:effectLst/>
              <a:latin typeface="Exo 2"/>
            </a:endParaRPr>
          </a:p>
        </p:txBody>
      </p:sp>
    </p:spTree>
    <p:extLst>
      <p:ext uri="{BB962C8B-B14F-4D97-AF65-F5344CB8AC3E}">
        <p14:creationId xmlns:p14="http://schemas.microsoft.com/office/powerpoint/2010/main" val="3521985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332656"/>
            <a:ext cx="8229600" cy="5760640"/>
          </a:xfrm>
        </p:spPr>
        <p:txBody>
          <a:bodyPr>
            <a:normAutofit/>
          </a:bodyPr>
          <a:lstStyle/>
          <a:p>
            <a:r>
              <a:rPr lang="ru-RU" sz="1600" dirty="0" err="1">
                <a:solidFill>
                  <a:srgbClr val="C00000"/>
                </a:solidFill>
              </a:rPr>
              <a:t>Волгодонский</a:t>
            </a:r>
            <a:r>
              <a:rPr lang="ru-RU" sz="1600" dirty="0">
                <a:solidFill>
                  <a:srgbClr val="C00000"/>
                </a:solidFill>
              </a:rPr>
              <a:t> политехнический техникум</a:t>
            </a:r>
          </a:p>
          <a:p>
            <a:r>
              <a:rPr lang="ru-RU" sz="1600" dirty="0">
                <a:solidFill>
                  <a:schemeClr val="accent5">
                    <a:lumMod val="50000"/>
                  </a:schemeClr>
                </a:solidFill>
              </a:rPr>
              <a:t>Адрес:	:	улица Ленина, 27 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endParaRPr lang="ru-RU" sz="1600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sz="1600" dirty="0">
                <a:solidFill>
                  <a:schemeClr val="accent5">
                    <a:lumMod val="50000"/>
                  </a:schemeClr>
                </a:solidFill>
              </a:rPr>
              <a:t>Телефон:	:	+7 (8639) 22−19−24 (приёмная)</a:t>
            </a:r>
          </a:p>
          <a:p>
            <a:r>
              <a:rPr lang="ru-RU" sz="1600" dirty="0">
                <a:solidFill>
                  <a:schemeClr val="accent5">
                    <a:lumMod val="50000"/>
                  </a:schemeClr>
                </a:solidFill>
              </a:rPr>
              <a:t>+7 (8639) 26−03−95 (учебная часть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)</a:t>
            </a:r>
          </a:p>
          <a:p>
            <a:endParaRPr lang="ru-RU" sz="1600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sz="1600" dirty="0">
                <a:solidFill>
                  <a:schemeClr val="accent5">
                    <a:lumMod val="50000"/>
                  </a:schemeClr>
                </a:solidFill>
              </a:rPr>
              <a:t>Филиал Федерального государственного бюджетного образовательного учреждения высшего профессионального образования " Национальный исследовательский ядерный университет " МИФИ "(квалификация — техник);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16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600" dirty="0">
                <a:solidFill>
                  <a:schemeClr val="accent5">
                    <a:lumMod val="50000"/>
                  </a:schemeClr>
                </a:solidFill>
              </a:rPr>
              <a:t>Сварочное производство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16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600" dirty="0">
                <a:solidFill>
                  <a:schemeClr val="accent5">
                    <a:lumMod val="50000"/>
                  </a:schemeClr>
                </a:solidFill>
              </a:rPr>
              <a:t>Строительство и эксплуатация зданий и сооружений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16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600" dirty="0">
                <a:solidFill>
                  <a:schemeClr val="accent5">
                    <a:lumMod val="50000"/>
                  </a:schemeClr>
                </a:solidFill>
              </a:rPr>
              <a:t>Монтаж, наладка и эксплуатация электрооборудования промышленных и гражданских зданий;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16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600" dirty="0">
                <a:solidFill>
                  <a:schemeClr val="accent5">
                    <a:lumMod val="50000"/>
                  </a:schemeClr>
                </a:solidFill>
              </a:rPr>
              <a:t>Атомные электрические станции и установки;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16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600" dirty="0">
                <a:solidFill>
                  <a:schemeClr val="accent5">
                    <a:lumMod val="50000"/>
                  </a:schemeClr>
                </a:solidFill>
              </a:rPr>
              <a:t>Техническое обслуживание и ремонт автомобильного транспорта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16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600" dirty="0">
                <a:solidFill>
                  <a:schemeClr val="accent5">
                    <a:lumMod val="50000"/>
                  </a:schemeClr>
                </a:solidFill>
              </a:rPr>
              <a:t>Прикладная информатика (по отраслям);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16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600" dirty="0">
                <a:solidFill>
                  <a:schemeClr val="accent5">
                    <a:lumMod val="50000"/>
                  </a:schemeClr>
                </a:solidFill>
              </a:rPr>
              <a:t>Технология машиностроения;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16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600" dirty="0">
                <a:solidFill>
                  <a:schemeClr val="accent5">
                    <a:lumMod val="50000"/>
                  </a:schemeClr>
                </a:solidFill>
              </a:rPr>
              <a:t>Экономика и бухгалтерский учет (по отраслям);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16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600" dirty="0">
                <a:solidFill>
                  <a:schemeClr val="accent5">
                    <a:lumMod val="50000"/>
                  </a:schemeClr>
                </a:solidFill>
              </a:rPr>
              <a:t>Банковское дело.</a:t>
            </a:r>
            <a:endParaRPr lang="ru-RU" sz="16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441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620688"/>
            <a:ext cx="8291264" cy="5505475"/>
          </a:xfrm>
        </p:spPr>
        <p:txBody>
          <a:bodyPr>
            <a:normAutofit fontScale="77500" lnSpcReduction="20000"/>
          </a:bodyPr>
          <a:lstStyle/>
          <a:p>
            <a:r>
              <a:rPr lang="ru-RU" dirty="0">
                <a:solidFill>
                  <a:srgbClr val="C00000"/>
                </a:solidFill>
              </a:rPr>
              <a:t>ГОУ НПО профессиональный лицей № 71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Адрес:	:	улица Энтузиастов, 7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Телефон:	:	</a:t>
            </a:r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+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7 (8639) 26−63−54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+7 (8639) 25−56−51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+7 (8639) 25−59−93</a:t>
            </a:r>
          </a:p>
          <a:p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 	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Сварщик (электросварщик, газосварочные работы)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станочник широкого профиля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электромонтер по ремонту и обслуживанию электрооборудования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слесарь по ремонту машин и различного оборудования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секретарь</a:t>
            </a:r>
          </a:p>
          <a:p>
            <a:endParaRPr lang="ru-RU" dirty="0"/>
          </a:p>
          <a:p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24970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476672"/>
            <a:ext cx="8435280" cy="5649491"/>
          </a:xfrm>
        </p:spPr>
        <p:txBody>
          <a:bodyPr>
            <a:normAutofit fontScale="85000" lnSpcReduction="20000"/>
          </a:bodyPr>
          <a:lstStyle/>
          <a:p>
            <a:r>
              <a:rPr lang="ru-RU" dirty="0">
                <a:solidFill>
                  <a:srgbClr val="C00000"/>
                </a:solidFill>
              </a:rPr>
              <a:t>Промышленно-гуманитарный колледж</a:t>
            </a:r>
          </a:p>
          <a:p>
            <a:r>
              <a:rPr lang="ru-RU" dirty="0"/>
              <a:t>Адрес:	:	улица Ленина, 73/94 </a:t>
            </a:r>
            <a:r>
              <a:rPr lang="ru-RU" dirty="0" smtClean="0"/>
              <a:t> </a:t>
            </a:r>
            <a:endParaRPr lang="ru-RU" dirty="0"/>
          </a:p>
          <a:p>
            <a:r>
              <a:rPr lang="ru-RU" dirty="0"/>
              <a:t>Телефон:	:	+7 (8639) 22−58−47</a:t>
            </a:r>
          </a:p>
          <a:p>
            <a:endParaRPr lang="ru-RU" dirty="0"/>
          </a:p>
          <a:p>
            <a:r>
              <a:rPr lang="ru-RU" dirty="0"/>
              <a:t> 	</a:t>
            </a:r>
          </a:p>
          <a:p>
            <a:r>
              <a:rPr lang="ru-RU" dirty="0" smtClean="0"/>
              <a:t> </a:t>
            </a:r>
            <a:endParaRPr lang="ru-RU" dirty="0"/>
          </a:p>
          <a:p>
            <a:endParaRPr lang="ru-RU" dirty="0"/>
          </a:p>
          <a:p>
            <a:r>
              <a:rPr lang="ru-RU" dirty="0" smtClean="0"/>
              <a:t> </a:t>
            </a:r>
            <a:endParaRPr lang="ru-RU" dirty="0"/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Специальности: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Экономика и бухгалтерский учёт (квалификация — бухгалтер);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Экспертиза качества потребительских товаров (квалификация — эксперт);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Автоматизированные системы обработки информации и управления (квалификация — техник);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Строительство и эксплуатация зданий и сооружений (квалификация — техник);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Прикладная геодезия (квалификация — техник).</a:t>
            </a:r>
          </a:p>
        </p:txBody>
      </p:sp>
    </p:spTree>
    <p:extLst>
      <p:ext uri="{BB962C8B-B14F-4D97-AF65-F5344CB8AC3E}">
        <p14:creationId xmlns:p14="http://schemas.microsoft.com/office/powerpoint/2010/main" val="22216499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32656"/>
            <a:ext cx="8435280" cy="5793507"/>
          </a:xfrm>
        </p:spPr>
        <p:txBody>
          <a:bodyPr>
            <a:normAutofit fontScale="85000" lnSpcReduction="20000"/>
          </a:bodyPr>
          <a:lstStyle/>
          <a:p>
            <a:r>
              <a:rPr lang="ru-RU" dirty="0">
                <a:solidFill>
                  <a:srgbClr val="C00000"/>
                </a:solidFill>
              </a:rPr>
              <a:t>Профессиональное училище №69</a:t>
            </a:r>
          </a:p>
          <a:p>
            <a:r>
              <a:rPr lang="ru-RU" dirty="0"/>
              <a:t>Адрес:	:	улица Ленина, 36 </a:t>
            </a:r>
            <a:r>
              <a:rPr lang="ru-RU" dirty="0" smtClean="0"/>
              <a:t> </a:t>
            </a:r>
            <a:endParaRPr lang="ru-RU" dirty="0"/>
          </a:p>
          <a:p>
            <a:r>
              <a:rPr lang="ru-RU" dirty="0"/>
              <a:t>Телефон:	:	</a:t>
            </a:r>
            <a:endParaRPr lang="ru-RU" dirty="0" smtClean="0"/>
          </a:p>
          <a:p>
            <a:r>
              <a:rPr lang="ru-RU" dirty="0" smtClean="0"/>
              <a:t>+</a:t>
            </a:r>
            <a:r>
              <a:rPr lang="ru-RU" dirty="0"/>
              <a:t>7 (8639) 22−23−83</a:t>
            </a:r>
          </a:p>
          <a:p>
            <a:r>
              <a:rPr lang="ru-RU" dirty="0"/>
              <a:t>+7 (8639) 22−45−50</a:t>
            </a:r>
          </a:p>
          <a:p>
            <a:endParaRPr lang="ru-RU" dirty="0"/>
          </a:p>
          <a:p>
            <a:r>
              <a:rPr lang="ru-RU" dirty="0"/>
              <a:t> 	</a:t>
            </a:r>
          </a:p>
          <a:p>
            <a:r>
              <a:rPr lang="ru-RU" dirty="0" smtClean="0"/>
              <a:t> </a:t>
            </a:r>
            <a:endParaRPr lang="ru-RU" dirty="0"/>
          </a:p>
          <a:p>
            <a:r>
              <a:rPr lang="ru-RU" dirty="0" smtClean="0"/>
              <a:t> </a:t>
            </a:r>
            <a:endParaRPr lang="ru-RU" dirty="0"/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мастер общестроительных работ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мастер отделочных строительных работ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мастер сухого строительства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мастер столярно-плотничных и паркетных работ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сварщик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автомеханик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секретарь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оператор связи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монтажник санитарно-технических, вентиляционных систем и оборудования</a:t>
            </a:r>
          </a:p>
        </p:txBody>
      </p:sp>
    </p:spTree>
    <p:extLst>
      <p:ext uri="{BB962C8B-B14F-4D97-AF65-F5344CB8AC3E}">
        <p14:creationId xmlns:p14="http://schemas.microsoft.com/office/powerpoint/2010/main" val="22603541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476672"/>
            <a:ext cx="8435280" cy="5649491"/>
          </a:xfrm>
        </p:spPr>
        <p:txBody>
          <a:bodyPr>
            <a:normAutofit fontScale="85000" lnSpcReduction="20000"/>
          </a:bodyPr>
          <a:lstStyle/>
          <a:p>
            <a:r>
              <a:rPr lang="ru-RU" dirty="0">
                <a:solidFill>
                  <a:srgbClr val="C00000"/>
                </a:solidFill>
              </a:rPr>
              <a:t>Профессиональное училище №70</a:t>
            </a:r>
          </a:p>
          <a:p>
            <a:r>
              <a:rPr lang="ru-RU" dirty="0"/>
              <a:t>Адрес:	:	улица Химиков, 64 </a:t>
            </a:r>
            <a:r>
              <a:rPr lang="ru-RU" dirty="0" smtClean="0"/>
              <a:t> </a:t>
            </a:r>
            <a:endParaRPr lang="ru-RU" dirty="0"/>
          </a:p>
          <a:p>
            <a:r>
              <a:rPr lang="ru-RU" dirty="0"/>
              <a:t>Телефон:	:	+7 (8639) 22−14−20</a:t>
            </a:r>
          </a:p>
          <a:p>
            <a:endParaRPr lang="ru-RU" dirty="0"/>
          </a:p>
          <a:p>
            <a:r>
              <a:rPr lang="ru-RU" dirty="0"/>
              <a:t> 	</a:t>
            </a:r>
          </a:p>
          <a:p>
            <a:r>
              <a:rPr lang="ru-RU" dirty="0" smtClean="0"/>
              <a:t> </a:t>
            </a:r>
            <a:endParaRPr lang="ru-RU" dirty="0"/>
          </a:p>
          <a:p>
            <a:endParaRPr lang="ru-RU" dirty="0"/>
          </a:p>
          <a:p>
            <a:r>
              <a:rPr lang="ru-RU" dirty="0" smtClean="0"/>
              <a:t> </a:t>
            </a:r>
            <a:endParaRPr lang="ru-RU" dirty="0"/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Электромонтер по ремонту линейно-кабельных сооружений телефонной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</a:rPr>
              <a:t>связипроводного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 вещания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сварщик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оператор ЭВМ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электромонтажник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электромонтер по ремонту и обслуживанию электрооборудования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автомеханик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слесарь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</a:rPr>
              <a:t>КПиА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лаборант-технолог</a:t>
            </a:r>
          </a:p>
        </p:txBody>
      </p:sp>
    </p:spTree>
    <p:extLst>
      <p:ext uri="{BB962C8B-B14F-4D97-AF65-F5344CB8AC3E}">
        <p14:creationId xmlns:p14="http://schemas.microsoft.com/office/powerpoint/2010/main" val="17187534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76672"/>
            <a:ext cx="8507288" cy="5649491"/>
          </a:xfrm>
        </p:spPr>
        <p:txBody>
          <a:bodyPr>
            <a:normAutofit fontScale="62500" lnSpcReduction="20000"/>
          </a:bodyPr>
          <a:lstStyle/>
          <a:p>
            <a:r>
              <a:rPr lang="ru-RU" dirty="0">
                <a:solidFill>
                  <a:srgbClr val="C00000"/>
                </a:solidFill>
              </a:rPr>
              <a:t>Профессиональный лицей информатики, бизнеса и дизайна №105</a:t>
            </a:r>
          </a:p>
          <a:p>
            <a:r>
              <a:rPr lang="ru-RU" dirty="0"/>
              <a:t>Адрес:	:	улица Гагарина, 13 (Показать на карте)</a:t>
            </a:r>
          </a:p>
          <a:p>
            <a:r>
              <a:rPr lang="ru-RU" dirty="0"/>
              <a:t>Телефон:	:	+7 (8639) 24−75−77</a:t>
            </a:r>
          </a:p>
          <a:p>
            <a:r>
              <a:rPr lang="ru-RU" dirty="0"/>
              <a:t>+7 (8639) 24−85−79</a:t>
            </a:r>
          </a:p>
          <a:p>
            <a:endParaRPr lang="ru-RU" dirty="0"/>
          </a:p>
          <a:p>
            <a:r>
              <a:rPr lang="ru-RU" dirty="0"/>
              <a:t> 	</a:t>
            </a:r>
          </a:p>
          <a:p>
            <a:r>
              <a:rPr lang="ru-RU" dirty="0" smtClean="0"/>
              <a:t> </a:t>
            </a:r>
            <a:endParaRPr lang="ru-RU" dirty="0"/>
          </a:p>
          <a:p>
            <a:endParaRPr lang="ru-RU" dirty="0"/>
          </a:p>
          <a:p>
            <a:r>
              <a:rPr lang="ru-RU" dirty="0" smtClean="0"/>
              <a:t> </a:t>
            </a:r>
            <a:endParaRPr lang="ru-RU" dirty="0"/>
          </a:p>
          <a:p>
            <a:r>
              <a:rPr lang="ru-RU" dirty="0">
                <a:solidFill>
                  <a:srgbClr val="C00000"/>
                </a:solidFill>
              </a:rPr>
              <a:t>На базе 9 классов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Техник программного обеспечения вычислительной техники и автоматизированных систем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Конструктор-модельер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Техник по обслуживанию и ремонту радиоэлектронной техники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Бухгалтер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Портной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Радиомеханик</a:t>
            </a:r>
          </a:p>
          <a:p>
            <a:endParaRPr lang="ru-RU" dirty="0">
              <a:solidFill>
                <a:srgbClr val="C00000"/>
              </a:solidFill>
            </a:endParaRPr>
          </a:p>
          <a:p>
            <a:r>
              <a:rPr lang="ru-RU" dirty="0">
                <a:solidFill>
                  <a:srgbClr val="C00000"/>
                </a:solidFill>
              </a:rPr>
              <a:t>На базе 11 классов</a:t>
            </a:r>
          </a:p>
          <a:p>
            <a:r>
              <a:rPr lang="ru-RU" dirty="0">
                <a:solidFill>
                  <a:srgbClr val="7030A0"/>
                </a:solidFill>
              </a:rPr>
              <a:t>Секретарь суда</a:t>
            </a:r>
          </a:p>
          <a:p>
            <a:r>
              <a:rPr lang="ru-RU" dirty="0">
                <a:solidFill>
                  <a:srgbClr val="7030A0"/>
                </a:solidFill>
              </a:rPr>
              <a:t>Электромонтер охранно-пожарной сигнализации (на базе 9 и 11 классов)</a:t>
            </a:r>
          </a:p>
          <a:p>
            <a:r>
              <a:rPr lang="ru-RU" dirty="0">
                <a:solidFill>
                  <a:srgbClr val="7030A0"/>
                </a:solidFill>
              </a:rPr>
              <a:t>Парикмахер (на базе 9 и 11 классов)</a:t>
            </a:r>
          </a:p>
          <a:p>
            <a:r>
              <a:rPr lang="ru-RU" dirty="0">
                <a:solidFill>
                  <a:srgbClr val="7030A0"/>
                </a:solidFill>
              </a:rPr>
              <a:t>Оператор ЭВМ (на базе 9 и 11 классов)</a:t>
            </a:r>
          </a:p>
          <a:p>
            <a:r>
              <a:rPr lang="ru-RU" dirty="0">
                <a:solidFill>
                  <a:srgbClr val="7030A0"/>
                </a:solidFill>
              </a:rPr>
              <a:t>Менеджер (на базе 9 и 11 классов)</a:t>
            </a:r>
          </a:p>
        </p:txBody>
      </p:sp>
    </p:spTree>
    <p:extLst>
      <p:ext uri="{BB962C8B-B14F-4D97-AF65-F5344CB8AC3E}">
        <p14:creationId xmlns:p14="http://schemas.microsoft.com/office/powerpoint/2010/main" val="1713960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32656"/>
            <a:ext cx="8435280" cy="5793507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rgbClr val="C00000"/>
                </a:solidFill>
              </a:rPr>
              <a:t>Профессиональный лицей №72</a:t>
            </a:r>
          </a:p>
          <a:p>
            <a:r>
              <a:rPr lang="ru-RU" sz="2000" dirty="0"/>
              <a:t>Адрес:	:	улица Горького, 190 </a:t>
            </a:r>
            <a:r>
              <a:rPr lang="ru-RU" sz="2000" dirty="0" smtClean="0"/>
              <a:t> </a:t>
            </a:r>
            <a:endParaRPr lang="ru-RU" sz="2000" dirty="0"/>
          </a:p>
          <a:p>
            <a:r>
              <a:rPr lang="ru-RU" sz="2000" dirty="0"/>
              <a:t>Телефон:	:	</a:t>
            </a:r>
            <a:endParaRPr lang="ru-RU" sz="2000" dirty="0" smtClean="0"/>
          </a:p>
          <a:p>
            <a:r>
              <a:rPr lang="ru-RU" sz="2000" dirty="0" smtClean="0"/>
              <a:t>+</a:t>
            </a:r>
            <a:r>
              <a:rPr lang="ru-RU" sz="2000" dirty="0"/>
              <a:t>7 (8639) 27−30−50</a:t>
            </a:r>
          </a:p>
          <a:p>
            <a:r>
              <a:rPr lang="ru-RU" sz="2000" dirty="0"/>
              <a:t>+7 (8639) 27−38−98</a:t>
            </a:r>
          </a:p>
          <a:p>
            <a:endParaRPr lang="ru-RU" sz="2000" dirty="0"/>
          </a:p>
          <a:p>
            <a:r>
              <a:rPr lang="ru-RU" sz="2000" dirty="0"/>
              <a:t> 	</a:t>
            </a:r>
          </a:p>
          <a:p>
            <a:endParaRPr lang="ru-RU" sz="2000" dirty="0"/>
          </a:p>
          <a:p>
            <a:r>
              <a:rPr lang="ru-RU" sz="2000" dirty="0">
                <a:solidFill>
                  <a:srgbClr val="7030A0"/>
                </a:solidFill>
              </a:rPr>
              <a:t>повар, кондитер;</a:t>
            </a:r>
          </a:p>
          <a:p>
            <a:r>
              <a:rPr lang="ru-RU" sz="2000" dirty="0">
                <a:solidFill>
                  <a:srgbClr val="7030A0"/>
                </a:solidFill>
              </a:rPr>
              <a:t>продавец, контролер-кассир;</a:t>
            </a:r>
          </a:p>
          <a:p>
            <a:r>
              <a:rPr lang="ru-RU" sz="2000" dirty="0">
                <a:solidFill>
                  <a:srgbClr val="7030A0"/>
                </a:solidFill>
              </a:rPr>
              <a:t>изготовитель хлебобулочных изделий;</a:t>
            </a:r>
          </a:p>
          <a:p>
            <a:r>
              <a:rPr lang="ru-RU" sz="2000" dirty="0">
                <a:solidFill>
                  <a:srgbClr val="7030A0"/>
                </a:solidFill>
              </a:rPr>
              <a:t>оператор процессов колбасного производства;</a:t>
            </a:r>
          </a:p>
          <a:p>
            <a:r>
              <a:rPr lang="ru-RU" sz="2000" dirty="0">
                <a:solidFill>
                  <a:srgbClr val="7030A0"/>
                </a:solidFill>
              </a:rPr>
              <a:t>электромеханик по торговому и холодильному оборудованию;</a:t>
            </a:r>
          </a:p>
          <a:p>
            <a:r>
              <a:rPr lang="ru-RU" sz="2000" dirty="0">
                <a:solidFill>
                  <a:srgbClr val="7030A0"/>
                </a:solidFill>
              </a:rPr>
              <a:t>машинист холодильных установок.</a:t>
            </a:r>
          </a:p>
        </p:txBody>
      </p:sp>
    </p:spTree>
    <p:extLst>
      <p:ext uri="{BB962C8B-B14F-4D97-AF65-F5344CB8AC3E}">
        <p14:creationId xmlns:p14="http://schemas.microsoft.com/office/powerpoint/2010/main" val="37324753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76672"/>
            <a:ext cx="8363272" cy="5649491"/>
          </a:xfrm>
        </p:spPr>
        <p:txBody>
          <a:bodyPr>
            <a:normAutofit fontScale="85000" lnSpcReduction="20000"/>
          </a:bodyPr>
          <a:lstStyle/>
          <a:p>
            <a:r>
              <a:rPr lang="ru-RU" dirty="0" err="1">
                <a:solidFill>
                  <a:srgbClr val="C00000"/>
                </a:solidFill>
              </a:rPr>
              <a:t>Волгодонское</a:t>
            </a:r>
            <a:r>
              <a:rPr lang="ru-RU" dirty="0">
                <a:solidFill>
                  <a:srgbClr val="C00000"/>
                </a:solidFill>
              </a:rPr>
              <a:t> казачье кадетское профессиональное </a:t>
            </a:r>
            <a:r>
              <a:rPr lang="ru-RU" dirty="0" smtClean="0">
                <a:solidFill>
                  <a:srgbClr val="C00000"/>
                </a:solidFill>
              </a:rPr>
              <a:t>училище</a:t>
            </a:r>
            <a:r>
              <a:rPr lang="ru-RU" dirty="0">
                <a:solidFill>
                  <a:srgbClr val="C00000"/>
                </a:solidFill>
              </a:rPr>
              <a:t>(ПУ № 107)</a:t>
            </a:r>
          </a:p>
          <a:p>
            <a:endParaRPr lang="ru-RU" dirty="0"/>
          </a:p>
          <a:p>
            <a:r>
              <a:rPr lang="ru-RU" dirty="0"/>
              <a:t>Адрес:	:	переулок Лермонтова, 18 </a:t>
            </a:r>
            <a:r>
              <a:rPr lang="ru-RU" dirty="0" smtClean="0"/>
              <a:t> </a:t>
            </a:r>
            <a:endParaRPr lang="ru-RU" dirty="0"/>
          </a:p>
          <a:p>
            <a:r>
              <a:rPr lang="ru-RU" dirty="0"/>
              <a:t>Телефон:	:	</a:t>
            </a:r>
            <a:endParaRPr lang="ru-RU" dirty="0" smtClean="0"/>
          </a:p>
          <a:p>
            <a:r>
              <a:rPr lang="ru-RU" dirty="0" smtClean="0"/>
              <a:t>+</a:t>
            </a:r>
            <a:r>
              <a:rPr lang="ru-RU" dirty="0"/>
              <a:t>7 (8639) 22−15−15</a:t>
            </a:r>
          </a:p>
          <a:p>
            <a:r>
              <a:rPr lang="ru-RU" dirty="0"/>
              <a:t>+7 (8639) 22−04−20</a:t>
            </a:r>
          </a:p>
          <a:p>
            <a:endParaRPr lang="ru-RU" dirty="0"/>
          </a:p>
          <a:p>
            <a:r>
              <a:rPr lang="ru-RU" dirty="0"/>
              <a:t> 	</a:t>
            </a:r>
          </a:p>
          <a:p>
            <a:r>
              <a:rPr lang="ru-RU" dirty="0" smtClean="0"/>
              <a:t> </a:t>
            </a:r>
            <a:endParaRPr lang="ru-RU" dirty="0"/>
          </a:p>
          <a:p>
            <a:endParaRPr lang="ru-RU" dirty="0"/>
          </a:p>
          <a:p>
            <a:r>
              <a:rPr lang="ru-RU" dirty="0" smtClean="0"/>
              <a:t> </a:t>
            </a:r>
            <a:endParaRPr lang="ru-RU" dirty="0"/>
          </a:p>
          <a:p>
            <a:r>
              <a:rPr lang="ru-RU" dirty="0" smtClean="0"/>
              <a:t> На </a:t>
            </a:r>
            <a:r>
              <a:rPr lang="ru-RU" dirty="0"/>
              <a:t>базе 9 классов:</a:t>
            </a:r>
          </a:p>
          <a:p>
            <a:r>
              <a:rPr lang="ru-RU" dirty="0">
                <a:solidFill>
                  <a:srgbClr val="7030A0"/>
                </a:solidFill>
              </a:rPr>
              <a:t>мастер общестроительных работ (каменщик, бетонщик, электросварщик)</a:t>
            </a:r>
          </a:p>
          <a:p>
            <a:r>
              <a:rPr lang="ru-RU" dirty="0">
                <a:solidFill>
                  <a:srgbClr val="7030A0"/>
                </a:solidFill>
              </a:rPr>
              <a:t>сварщик (электросварщик, газосварочные работы)</a:t>
            </a:r>
          </a:p>
          <a:p>
            <a:r>
              <a:rPr lang="ru-RU" dirty="0">
                <a:solidFill>
                  <a:srgbClr val="7030A0"/>
                </a:solidFill>
              </a:rPr>
              <a:t>рыбовод ( и на базе 11 классов при достаточном наборе, срок обучения 10 мес.)</a:t>
            </a:r>
          </a:p>
        </p:txBody>
      </p:sp>
    </p:spTree>
    <p:extLst>
      <p:ext uri="{BB962C8B-B14F-4D97-AF65-F5344CB8AC3E}">
        <p14:creationId xmlns:p14="http://schemas.microsoft.com/office/powerpoint/2010/main" val="45744720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</TotalTime>
  <Words>61</Words>
  <Application>Microsoft Office PowerPoint</Application>
  <PresentationFormat>Экран (4:3)</PresentationFormat>
  <Paragraphs>144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Исполнительная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</dc:creator>
  <cp:lastModifiedBy>Андрей</cp:lastModifiedBy>
  <cp:revision>7</cp:revision>
  <dcterms:created xsi:type="dcterms:W3CDTF">2018-11-19T15:33:06Z</dcterms:created>
  <dcterms:modified xsi:type="dcterms:W3CDTF">2018-11-19T16:34:50Z</dcterms:modified>
</cp:coreProperties>
</file>