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256" r:id="rId3"/>
    <p:sldId id="286" r:id="rId4"/>
    <p:sldId id="281" r:id="rId5"/>
    <p:sldId id="279" r:id="rId6"/>
    <p:sldId id="283" r:id="rId7"/>
    <p:sldId id="282" r:id="rId8"/>
    <p:sldId id="287" r:id="rId9"/>
    <p:sldId id="285" r:id="rId10"/>
    <p:sldId id="298" r:id="rId11"/>
    <p:sldId id="288" r:id="rId12"/>
    <p:sldId id="289" r:id="rId13"/>
    <p:sldId id="292" r:id="rId14"/>
    <p:sldId id="295" r:id="rId15"/>
    <p:sldId id="294" r:id="rId16"/>
    <p:sldId id="296" r:id="rId17"/>
    <p:sldId id="291" r:id="rId18"/>
    <p:sldId id="290" r:id="rId19"/>
    <p:sldId id="29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4F382-871A-401F-9E6F-068195082E7C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ED1B0-C0A4-4B50-A9A2-474DC39A8C9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1300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D3AD494-2663-4079-94CB-04F28151959D}" type="slidenum">
              <a:rPr lang="ru-RU" altLang="ru-RU" smtClean="0"/>
              <a:pPr eaLnBrk="1" hangingPunct="1"/>
              <a:t>1</a:t>
            </a:fld>
            <a:endParaRPr lang="ru-RU" alt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D3AD494-2663-4079-94CB-04F28151959D}" type="slidenum">
              <a:rPr lang="ru-RU" altLang="ru-RU" smtClean="0"/>
              <a:pPr eaLnBrk="1" hangingPunct="1"/>
              <a:t>3</a:t>
            </a:fld>
            <a:endParaRPr lang="ru-RU" alt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1082;&#1086;&#1085;&#1089;&#1090;&#1088;&#1091;&#1082;&#1090;&#1086;&#1088;%20&#1091;&#1088;&#1086;&#1082;&#1072;.xlsx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_________Microsoft_Word1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package" Target="../embeddings/_________Microsoft_Word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04856" cy="5976663"/>
          </a:xfrm>
        </p:spPr>
        <p:txBody>
          <a:bodyPr rtlCol="0"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« </a:t>
            </a:r>
            <a:r>
              <a:rPr lang="ru-RU" dirty="0">
                <a:solidFill>
                  <a:srgbClr val="C00000"/>
                </a:solidFill>
              </a:rPr>
              <a:t>Е</a:t>
            </a:r>
            <a:r>
              <a:rPr lang="ru-RU" sz="3600" dirty="0" smtClean="0">
                <a:solidFill>
                  <a:srgbClr val="C00000"/>
                </a:solidFill>
              </a:rPr>
              <a:t>сли </a:t>
            </a:r>
            <a:r>
              <a:rPr lang="ru-RU" sz="3600" dirty="0">
                <a:solidFill>
                  <a:srgbClr val="C00000"/>
                </a:solidFill>
              </a:rPr>
              <a:t>мы будем учить сегодня </a:t>
            </a:r>
            <a:r>
              <a:rPr lang="ru-RU" sz="3600" dirty="0" smtClean="0">
                <a:solidFill>
                  <a:srgbClr val="C00000"/>
                </a:solidFill>
              </a:rPr>
              <a:t>так, как </a:t>
            </a:r>
            <a:r>
              <a:rPr lang="ru-RU" sz="3600" dirty="0">
                <a:solidFill>
                  <a:srgbClr val="C00000"/>
                </a:solidFill>
              </a:rPr>
              <a:t>мы учили вчера, </a:t>
            </a: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мы </a:t>
            </a:r>
            <a:r>
              <a:rPr lang="ru-RU" sz="3600" dirty="0">
                <a:solidFill>
                  <a:srgbClr val="C00000"/>
                </a:solidFill>
              </a:rPr>
              <a:t>украдем у детей завтра</a:t>
            </a:r>
            <a:r>
              <a:rPr lang="ru-RU" sz="3600" dirty="0" smtClean="0">
                <a:solidFill>
                  <a:srgbClr val="C00000"/>
                </a:solidFill>
              </a:rPr>
              <a:t>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Джон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</a:rPr>
              <a:t>Дьюи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096917"/>
            <a:ext cx="5901136" cy="2953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14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4512622"/>
              </p:ext>
            </p:extLst>
          </p:nvPr>
        </p:nvGraphicFramePr>
        <p:xfrm>
          <a:off x="323528" y="332656"/>
          <a:ext cx="8363271" cy="58798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8467"/>
                <a:gridCol w="3114344"/>
                <a:gridCol w="4040460"/>
              </a:tblGrid>
              <a:tr h="4291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деятельности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Традиционный урок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Урок современного типа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291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Объявление темы урока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 сообщает учащимся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 marR="1327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291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Сообщение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целей и задач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 marR="1327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Формулируют сами учащиеся, определив границы знания и незнания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83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Планирование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 сообщает учащимся, какую работу они должны выполнить, чтобы достичь цели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 marR="1327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9762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Практическая деятельность учащихся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 marR="1327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6502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контроля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 осуществляет контроль за выполнением учащимися практической работы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 marR="1327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774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коррекции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 marR="1327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Учащиеся формулируют затруднения и осуществляют коррекцию самостоятельно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83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учащихся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 осуществляет оценивание учащихся за работу на уроке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 marR="1327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92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 урока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 marR="1327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Проводится рефлексия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83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Домашнее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задание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 объявляет и комментирует (чаще – задание одно для всех)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 marR="1327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2542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О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</a:rPr>
              <a:t>сновные моменты  которые следует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учитывать учителю при подготовке к современному уроку в соответствии с требованиями 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</a:rPr>
              <a:t>ФГОС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000" i="1" dirty="0"/>
              <a:t> </a:t>
            </a:r>
            <a:endParaRPr lang="ru-RU" sz="2000" dirty="0"/>
          </a:p>
          <a:p>
            <a:pPr lvl="0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Конкретно определить тему, цели, тип урока и его место в развороте учебной программы.</a:t>
            </a:r>
          </a:p>
          <a:p>
            <a:pPr lvl="0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Отобрать учебный материал (определить его содержание, объем, установить связь с ранее изученным, систему управлений, дополнительный материал для дифференцированной работы и домашнее задание).</a:t>
            </a:r>
          </a:p>
          <a:p>
            <a:pPr lvl="0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Выбрать наиболее эффективные методы и приемы обучения в данном классе, разнообразные виды деятельности учащихся и учителя на всех этапах урока.</a:t>
            </a:r>
          </a:p>
          <a:p>
            <a:pPr lvl="0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Определить формы контроля за учебной деятельностью школьников.</a:t>
            </a:r>
          </a:p>
          <a:p>
            <a:pPr lvl="0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Продумать оптимальный темп урока, то есть рассчитать время на каждый его этап.</a:t>
            </a:r>
          </a:p>
          <a:p>
            <a:pPr lvl="0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Продумать форму подведения итогов урока.</a:t>
            </a:r>
          </a:p>
          <a:p>
            <a:pPr lvl="0"/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Продумать содержание, объем и форму домашнего задания.</a:t>
            </a:r>
          </a:p>
          <a:p>
            <a:pPr marL="0" indent="0" algn="ctr">
              <a:buNone/>
            </a:pP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38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такое технологическая карта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 algn="ctr">
              <a:buNone/>
            </a:pP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1.Способ мотивации самостоятельной деятельности обучающихся.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2.Представление образовательного процесса на уровне технологии.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3.Проектирование и конструирование на уроке.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4.Своеобразный стимул самообразования.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5.Самооценка уровня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своих знаний.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6.Особая форма изложения учебного материала.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Технологическая карта в дидактическом контексте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представляет проект учебного процесса, в котором представлено описание от цели до результата с использованием инновационной технологии работы с информацией. </a:t>
            </a:r>
          </a:p>
          <a:p>
            <a:pPr marL="0" indent="0" algn="ctr">
              <a:buNone/>
            </a:pP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8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Отличительные черты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технологической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карты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42" y="1268760"/>
            <a:ext cx="4176465" cy="7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4032448" cy="64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924944"/>
            <a:ext cx="4032448" cy="63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645024"/>
            <a:ext cx="4248472" cy="67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5" y="4509120"/>
            <a:ext cx="4176463" cy="6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96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Технологическая карта позволяет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  <a:p>
            <a:pPr marL="0" indent="0">
              <a:buNone/>
            </a:pP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увидеть учебный материал целостно и  системно,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проектировать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образовательный процесс по освоению темы с учетом цели освоения курса,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гибко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использовать эффективные приемы и формы работы с обучающимися на уроке,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согласовывать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действия учителя и учащихся,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организовывать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самостоятельную деятельность школьников в процессе обучения,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осуществлять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интегративный контроль результатов учебной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56240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Примеры шаблонов технологических карт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64704"/>
            <a:ext cx="8572500" cy="560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2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Примеры шаблонов технологических карт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4501"/>
            <a:ext cx="8364611" cy="573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757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994122"/>
          </a:xfrm>
        </p:spPr>
        <p:txBody>
          <a:bodyPr>
            <a:normAutofit/>
          </a:bodyPr>
          <a:lstStyle/>
          <a:p>
            <a:r>
              <a:rPr lang="ru-RU" alt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Конструирование технологической карты урока в соответствии с ФГОС</a:t>
            </a:r>
            <a:endParaRPr lang="ru-RU" alt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Думать легко, действовать трудно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превратить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мысль в действие – самая трудная вещь на свете» 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Гёте                                                       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89246" y="2996952"/>
            <a:ext cx="82592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инструментарий нужен для составления технологической </a:t>
            </a:r>
            <a:r>
              <a:rPr lang="ru-RU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карты урока?</a:t>
            </a:r>
            <a:endParaRPr lang="ru-RU" u="sng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Структурная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 технологической карты, которую можно выбрать из   рекомендованных (шаблон). 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Примерная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каждого типа урока по ФГОС.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•Формулировки определений универсальных учебных действий: личностных, познавательных, регулятивных, коммуникативных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Формулировки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определений деятельности учителя и обучающихся. </a:t>
            </a:r>
          </a:p>
        </p:txBody>
      </p:sp>
    </p:spTree>
    <p:extLst>
      <p:ext uri="{BB962C8B-B14F-4D97-AF65-F5344CB8AC3E}">
        <p14:creationId xmlns:p14="http://schemas.microsoft.com/office/powerpoint/2010/main" val="147233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Конструктор уроков</a:t>
            </a:r>
            <a:endParaRPr lang="ru-RU" alt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96752"/>
            <a:ext cx="8229600" cy="676672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buNone/>
            </a:pPr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  <a:hlinkClick r:id="rId2" action="ppaction://hlinkfile"/>
              </a:rPr>
              <a:t>конструктор урока.</a:t>
            </a:r>
            <a:r>
              <a:rPr lang="en-US" altLang="ru-RU" sz="2400" dirty="0" smtClean="0">
                <a:solidFill>
                  <a:schemeClr val="tx2">
                    <a:lumMod val="75000"/>
                  </a:schemeClr>
                </a:solidFill>
                <a:hlinkClick r:id="rId2" action="ppaction://hlinkfile"/>
              </a:rPr>
              <a:t>xlsx</a:t>
            </a:r>
            <a:endParaRPr lang="ru-RU" alt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91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96752"/>
            <a:ext cx="8229600" cy="676672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buNone/>
            </a:pPr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alt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848872" cy="3672408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«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Посредственный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учитель 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излагает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. 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Хороший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учитель 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объясняет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. 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Выдающийся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учитель 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показывает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. 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Великий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учитель </a:t>
            </a:r>
            <a:r>
              <a:rPr lang="ru-RU" sz="2800" dirty="0">
                <a:solidFill>
                  <a:srgbClr val="C00000"/>
                </a:solidFill>
                <a:latin typeface="Bookman Old Style" pitchFamily="18" charset="0"/>
              </a:rPr>
              <a:t>вдохновляет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»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            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                           Уильям Уорд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4" y="3933056"/>
            <a:ext cx="3353949" cy="255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37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61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2996952"/>
            <a:ext cx="352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урок в свете ФГОС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2627620"/>
            <a:ext cx="410212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– это зеркало общей и педагогической культуры учителя, мерило его интеллектуального  богатства, показатель его кругозора, эрудиции»</a:t>
            </a:r>
          </a:p>
          <a:p>
            <a:pPr algn="r"/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В.А. Сухомлинский </a:t>
            </a:r>
            <a:endParaRPr lang="ru-RU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30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08912" cy="6120679"/>
          </a:xfrm>
        </p:spPr>
        <p:txBody>
          <a:bodyPr rtlCol="0"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908721"/>
            <a:ext cx="766885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Ученик -   субъект 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ознавательной деятельности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0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форма обучения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урок</a:t>
            </a:r>
          </a:p>
          <a:p>
            <a:pPr algn="just"/>
            <a:endParaRPr lang="ru-RU" sz="20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 ни старались уравнивать учителя с учениками, он как был, так и остается главным действующим лицом на любом уроке. Потому, что он – всегда старше, за ним – знания, опыт понимания и применения этих знаний. Но все это – не облегчает, а осложняет его жизнь. Перед Учителем – живые, вечно меняющиеся, непредсказуемые ученики, от которых не всегда знаешь, чего ожидать.</a:t>
            </a:r>
            <a:r>
              <a:rPr lang="ru-RU" sz="20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80659"/>
            <a:ext cx="2916326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845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Актуальный</a:t>
            </a:r>
            <a:r>
              <a:rPr lang="ru-RU" dirty="0"/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[от лат.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actualis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/>
              <a:t>–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деятельный</a:t>
            </a:r>
            <a:r>
              <a:rPr lang="ru-RU" dirty="0"/>
              <a:t>]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означает важный, существенный для настоящего времени. А еще – действенный, современный, имеющий непосредственное отношение к интересам сегодня живущего человека, насущный, существующий, проявляющийся в действительности. Помимо этого,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если урок – современный, то он обязательно закладывает основу для будущего.</a:t>
            </a:r>
          </a:p>
        </p:txBody>
      </p:sp>
    </p:spTree>
    <p:extLst>
      <p:ext uri="{BB962C8B-B14F-4D97-AF65-F5344CB8AC3E}">
        <p14:creationId xmlns:p14="http://schemas.microsoft.com/office/powerpoint/2010/main" val="47581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Цель: 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1412776"/>
            <a:ext cx="8496944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3600" dirty="0" smtClean="0">
              <a:solidFill>
                <a:srgbClr val="000099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427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12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Задачи: 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1412776"/>
            <a:ext cx="8496944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>
                <a:solidFill>
                  <a:srgbClr val="000099"/>
                </a:solidFill>
              </a:rPr>
              <a:t>в</a:t>
            </a:r>
            <a:r>
              <a:rPr lang="ru-RU" sz="3600" dirty="0" smtClean="0">
                <a:solidFill>
                  <a:srgbClr val="000099"/>
                </a:solidFill>
              </a:rPr>
              <a:t>ыявить характер изменений в деятельности педагога, работающего по ФГОС;</a:t>
            </a:r>
          </a:p>
          <a:p>
            <a:r>
              <a:rPr lang="ru-RU" sz="3600" dirty="0" smtClean="0">
                <a:solidFill>
                  <a:srgbClr val="000099"/>
                </a:solidFill>
              </a:rPr>
              <a:t>выявить отличия между традиционным уроком и уроком современного типа;</a:t>
            </a:r>
          </a:p>
          <a:p>
            <a:r>
              <a:rPr lang="ru-RU" sz="3600" dirty="0" smtClean="0">
                <a:solidFill>
                  <a:srgbClr val="000099"/>
                </a:solidFill>
              </a:rPr>
              <a:t> познакомиться со структурой технологической карты урока.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5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424936" cy="5184576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«Комфорт»- </a:t>
            </a:r>
            <a:r>
              <a:rPr lang="ru-RU" sz="2800" dirty="0"/>
              <a:t>в переводе с английского- поддержка, укрепление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«Комфорт</a:t>
            </a:r>
            <a:r>
              <a:rPr lang="ru-RU" sz="2800" dirty="0">
                <a:solidFill>
                  <a:srgbClr val="C00000"/>
                </a:solidFill>
              </a:rPr>
              <a:t>» </a:t>
            </a:r>
            <a:r>
              <a:rPr lang="ru-RU" sz="2800" dirty="0"/>
              <a:t>–это обстановка</a:t>
            </a:r>
            <a:r>
              <a:rPr lang="ru-RU" sz="2800" dirty="0" smtClean="0"/>
              <a:t>, </a:t>
            </a:r>
            <a:r>
              <a:rPr lang="ru-RU" sz="2800" dirty="0"/>
              <a:t>обеспечивающая </a:t>
            </a:r>
            <a:r>
              <a:rPr lang="ru-RU" sz="2800" dirty="0" smtClean="0"/>
              <a:t>удобство </a:t>
            </a:r>
            <a:r>
              <a:rPr lang="ru-RU" sz="2800" dirty="0"/>
              <a:t>, спокойствие, уют. </a:t>
            </a:r>
            <a:endParaRPr lang="ru-RU" sz="2800" dirty="0" smtClean="0"/>
          </a:p>
          <a:p>
            <a:endParaRPr lang="ru-RU" sz="2800" dirty="0" smtClean="0"/>
          </a:p>
          <a:p>
            <a:pPr marL="0" indent="0">
              <a:buNone/>
            </a:pPr>
            <a:endParaRPr lang="ru-RU" sz="1800" dirty="0"/>
          </a:p>
          <a:p>
            <a:endParaRPr lang="ru-RU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57500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09900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F:\МАСТЕР-КЛАСС\д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61048"/>
            <a:ext cx="2867811" cy="215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99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Характеристика изменений в деятельности педагога,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работающего по ФГОС </a:t>
            </a:r>
          </a:p>
          <a:p>
            <a:pPr marL="0" indent="0" algn="ctr">
              <a:buNone/>
            </a:pP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522282"/>
              </p:ext>
            </p:extLst>
          </p:nvPr>
        </p:nvGraphicFramePr>
        <p:xfrm>
          <a:off x="899592" y="1054145"/>
          <a:ext cx="7677398" cy="5779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Документ" r:id="rId4" imgW="6218384" imgH="5387593" progId="Word.Document.12">
                  <p:embed/>
                </p:oleObj>
              </mc:Choice>
              <mc:Fallback>
                <p:oleObj name="Документ" r:id="rId4" imgW="6218384" imgH="53875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9592" y="1054145"/>
                        <a:ext cx="7677398" cy="5779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560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1377"/>
              </p:ext>
            </p:extLst>
          </p:nvPr>
        </p:nvGraphicFramePr>
        <p:xfrm>
          <a:off x="683568" y="1052736"/>
          <a:ext cx="7416824" cy="5385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Документ" r:id="rId4" imgW="6326507" imgH="7645840" progId="Word.Document.12">
                  <p:embed/>
                </p:oleObj>
              </mc:Choice>
              <mc:Fallback>
                <p:oleObj name="Документ" r:id="rId4" imgW="6326507" imgH="76458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1052736"/>
                        <a:ext cx="7416824" cy="5385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480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579</Words>
  <Application>Microsoft Office PowerPoint</Application>
  <PresentationFormat>Экран (4:3)</PresentationFormat>
  <Paragraphs>112</Paragraphs>
  <Slides>19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Документ</vt:lpstr>
      <vt:lpstr>« Если мы будем учить сегодня так, как мы учили вчера,  мы украдем у детей завтра»  Джон Дьюи  </vt:lpstr>
      <vt:lpstr>Презентация PowerPoint</vt:lpstr>
      <vt:lpstr>     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 </vt:lpstr>
      <vt:lpstr> </vt:lpstr>
      <vt:lpstr>Отличительные черты технологической карты</vt:lpstr>
      <vt:lpstr>Презентация PowerPoint</vt:lpstr>
      <vt:lpstr>Примеры шаблонов технологических карт  </vt:lpstr>
      <vt:lpstr>Примеры шаблонов технологических карт  </vt:lpstr>
      <vt:lpstr>Конструирование технологической карты урока в соответствии с ФГОС</vt:lpstr>
      <vt:lpstr>Конструктор уроков</vt:lpstr>
      <vt:lpstr>«Посредственный учитель излагает. Хороший учитель объясняет. Выдающийся учитель показывает. Великий учитель вдохновляет»                                            Уильям Уорд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Ирина</cp:lastModifiedBy>
  <cp:revision>71</cp:revision>
  <dcterms:created xsi:type="dcterms:W3CDTF">2014-12-07T09:03:42Z</dcterms:created>
  <dcterms:modified xsi:type="dcterms:W3CDTF">2018-02-08T05:47:24Z</dcterms:modified>
</cp:coreProperties>
</file>